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68" r:id="rId4"/>
    <p:sldId id="260" r:id="rId5"/>
    <p:sldId id="258" r:id="rId6"/>
    <p:sldId id="269" r:id="rId7"/>
    <p:sldId id="270" r:id="rId8"/>
    <p:sldId id="271" r:id="rId9"/>
    <p:sldId id="272" r:id="rId10"/>
    <p:sldId id="273" r:id="rId11"/>
    <p:sldId id="276" r:id="rId12"/>
    <p:sldId id="274" r:id="rId13"/>
    <p:sldId id="275" r:id="rId14"/>
    <p:sldId id="277" r:id="rId15"/>
    <p:sldId id="278" r:id="rId16"/>
    <p:sldId id="279" r:id="rId17"/>
    <p:sldId id="280" r:id="rId18"/>
    <p:sldId id="281" r:id="rId19"/>
    <p:sldId id="283" r:id="rId20"/>
    <p:sldId id="282" r:id="rId21"/>
    <p:sldId id="285" r:id="rId22"/>
    <p:sldId id="284" r:id="rId23"/>
    <p:sldId id="286" r:id="rId24"/>
    <p:sldId id="287" r:id="rId25"/>
    <p:sldId id="288" r:id="rId26"/>
    <p:sldId id="289" r:id="rId27"/>
    <p:sldId id="290" r:id="rId28"/>
    <p:sldId id="291" r:id="rId29"/>
    <p:sldId id="292" r:id="rId30"/>
    <p:sldId id="293" r:id="rId31"/>
    <p:sldId id="294" r:id="rId32"/>
    <p:sldId id="295" r:id="rId33"/>
    <p:sldId id="296" r:id="rId34"/>
  </p:sldIdLst>
  <p:sldSz cx="18288000" cy="10287000"/>
  <p:notesSz cx="6858000" cy="9144000"/>
  <p:embeddedFontLst>
    <p:embeddedFont>
      <p:font typeface="Calibri"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88618F-511B-417C-8069-627242868448}">
          <p14:sldIdLst>
            <p14:sldId id="256"/>
            <p14:sldId id="257"/>
            <p14:sldId id="268"/>
            <p14:sldId id="260"/>
            <p14:sldId id="258"/>
            <p14:sldId id="269"/>
            <p14:sldId id="270"/>
            <p14:sldId id="271"/>
            <p14:sldId id="272"/>
            <p14:sldId id="273"/>
            <p14:sldId id="276"/>
            <p14:sldId id="274"/>
            <p14:sldId id="275"/>
            <p14:sldId id="277"/>
            <p14:sldId id="278"/>
            <p14:sldId id="279"/>
            <p14:sldId id="280"/>
            <p14:sldId id="281"/>
            <p14:sldId id="283"/>
            <p14:sldId id="282"/>
            <p14:sldId id="285"/>
            <p14:sldId id="284"/>
            <p14:sldId id="286"/>
            <p14:sldId id="287"/>
            <p14:sldId id="288"/>
            <p14:sldId id="289"/>
            <p14:sldId id="290"/>
            <p14:sldId id="291"/>
            <p14:sldId id="292"/>
            <p14:sldId id="293"/>
            <p14:sldId id="294"/>
            <p14:sldId id="295"/>
            <p14:sldId id="296"/>
          </p14:sldIdLst>
        </p14:section>
        <p14:section name="Untitled Section" id="{66609E34-2847-43D8-9AD1-6279C2FD4F24}">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4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8E174-E29B-4278-ADCD-9BE5989A8A48}"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492B2-4C47-40CE-985B-EB2376587216}" type="slidenum">
              <a:rPr lang="en-US" smtClean="0"/>
              <a:t>‹#›</a:t>
            </a:fld>
            <a:endParaRPr lang="en-US"/>
          </a:p>
        </p:txBody>
      </p:sp>
    </p:spTree>
    <p:extLst>
      <p:ext uri="{BB962C8B-B14F-4D97-AF65-F5344CB8AC3E}">
        <p14:creationId xmlns:p14="http://schemas.microsoft.com/office/powerpoint/2010/main" val="61219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9.svg"/><Relationship Id="rId7"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svg"/><Relationship Id="rId7"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12" Type="http://schemas.openxmlformats.org/officeDocument/2006/relationships/image" Target="../media/image8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39.svg"/><Relationship Id="rId5" Type="http://schemas.openxmlformats.org/officeDocument/2006/relationships/image" Target="../media/image5.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svg"/><Relationship Id="rId28" Type="http://schemas.openxmlformats.org/officeDocument/2006/relationships/image" Target="../media/image27.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7"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49204"/>
            <a:ext cx="16230600" cy="6793370"/>
            <a:chOff x="0" y="0"/>
            <a:chExt cx="12446408" cy="5209484"/>
          </a:xfrm>
        </p:grpSpPr>
        <p:sp>
          <p:nvSpPr>
            <p:cNvPr id="3" name="Freeform 3"/>
            <p:cNvSpPr/>
            <p:nvPr/>
          </p:nvSpPr>
          <p:spPr>
            <a:xfrm>
              <a:off x="31750" y="31750"/>
              <a:ext cx="12382909" cy="5145984"/>
            </a:xfrm>
            <a:custGeom>
              <a:avLst/>
              <a:gdLst/>
              <a:ahLst/>
              <a:cxnLst/>
              <a:rect l="l" t="t" r="r" b="b"/>
              <a:pathLst>
                <a:path w="12382909" h="5145984">
                  <a:moveTo>
                    <a:pt x="12290199" y="5145984"/>
                  </a:moveTo>
                  <a:lnTo>
                    <a:pt x="92710" y="5145984"/>
                  </a:lnTo>
                  <a:cubicBezTo>
                    <a:pt x="41910" y="5145984"/>
                    <a:pt x="0" y="5104074"/>
                    <a:pt x="0" y="5053274"/>
                  </a:cubicBezTo>
                  <a:lnTo>
                    <a:pt x="0" y="92710"/>
                  </a:lnTo>
                  <a:cubicBezTo>
                    <a:pt x="0" y="41910"/>
                    <a:pt x="41910" y="0"/>
                    <a:pt x="92710" y="0"/>
                  </a:cubicBezTo>
                  <a:lnTo>
                    <a:pt x="12288928" y="0"/>
                  </a:lnTo>
                  <a:cubicBezTo>
                    <a:pt x="12339728" y="0"/>
                    <a:pt x="12381638" y="41910"/>
                    <a:pt x="12381638" y="92710"/>
                  </a:cubicBezTo>
                  <a:lnTo>
                    <a:pt x="12381638" y="5052004"/>
                  </a:lnTo>
                  <a:cubicBezTo>
                    <a:pt x="12382909" y="5104074"/>
                    <a:pt x="12340999" y="5145984"/>
                    <a:pt x="12290199" y="5145984"/>
                  </a:cubicBezTo>
                  <a:close/>
                </a:path>
              </a:pathLst>
            </a:custGeom>
            <a:solidFill>
              <a:srgbClr val="FFFFFF"/>
            </a:solidFill>
          </p:spPr>
        </p:sp>
        <p:sp>
          <p:nvSpPr>
            <p:cNvPr id="4" name="Freeform 4"/>
            <p:cNvSpPr/>
            <p:nvPr/>
          </p:nvSpPr>
          <p:spPr>
            <a:xfrm>
              <a:off x="0" y="0"/>
              <a:ext cx="12446409" cy="5209484"/>
            </a:xfrm>
            <a:custGeom>
              <a:avLst/>
              <a:gdLst/>
              <a:ahLst/>
              <a:cxnLst/>
              <a:rect l="l" t="t" r="r" b="b"/>
              <a:pathLst>
                <a:path w="12446409" h="5209484">
                  <a:moveTo>
                    <a:pt x="12321949" y="59690"/>
                  </a:moveTo>
                  <a:cubicBezTo>
                    <a:pt x="12357509" y="59690"/>
                    <a:pt x="12386718" y="88900"/>
                    <a:pt x="12386718" y="124460"/>
                  </a:cubicBezTo>
                  <a:lnTo>
                    <a:pt x="12386718" y="5085024"/>
                  </a:lnTo>
                  <a:cubicBezTo>
                    <a:pt x="12386718" y="5120584"/>
                    <a:pt x="12357509" y="5149794"/>
                    <a:pt x="12321949" y="5149794"/>
                  </a:cubicBezTo>
                  <a:lnTo>
                    <a:pt x="124460" y="5149794"/>
                  </a:lnTo>
                  <a:cubicBezTo>
                    <a:pt x="88900" y="5149794"/>
                    <a:pt x="59690" y="5120584"/>
                    <a:pt x="59690" y="5085024"/>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5085024"/>
                  </a:lnTo>
                  <a:cubicBezTo>
                    <a:pt x="0" y="5153604"/>
                    <a:pt x="55880" y="5209484"/>
                    <a:pt x="124460" y="5209484"/>
                  </a:cubicBezTo>
                  <a:lnTo>
                    <a:pt x="12321949" y="5209484"/>
                  </a:lnTo>
                  <a:cubicBezTo>
                    <a:pt x="12390528" y="5209484"/>
                    <a:pt x="12446409" y="5153604"/>
                    <a:pt x="12446409" y="5085024"/>
                  </a:cubicBezTo>
                  <a:lnTo>
                    <a:pt x="12446409" y="124460"/>
                  </a:lnTo>
                  <a:cubicBezTo>
                    <a:pt x="12446409" y="55880"/>
                    <a:pt x="12390528" y="0"/>
                    <a:pt x="12321949" y="0"/>
                  </a:cubicBezTo>
                  <a:close/>
                </a:path>
              </a:pathLst>
            </a:custGeom>
            <a:solidFill>
              <a:srgbClr val="525252"/>
            </a:solidFill>
          </p:spPr>
        </p:sp>
      </p:grpSp>
      <p:pic>
        <p:nvPicPr>
          <p:cNvPr id="5" name="Picture 5"/>
          <p:cNvPicPr>
            <a:picLocks noChangeAspect="1"/>
          </p:cNvPicPr>
          <p:nvPr/>
        </p:nvPicPr>
        <p:blipFill>
          <a:blip r:embed="rId2"/>
          <a:srcRect/>
          <a:stretch>
            <a:fillRect/>
          </a:stretch>
        </p:blipFill>
        <p:spPr>
          <a:xfrm>
            <a:off x="533400" y="5371290"/>
            <a:ext cx="2371169" cy="470703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44400" y="6695036"/>
            <a:ext cx="4628557" cy="1590541"/>
          </a:xfrm>
          <a:prstGeom prst="rect">
            <a:avLst/>
          </a:prstGeom>
        </p:spPr>
      </p:pic>
      <p:sp>
        <p:nvSpPr>
          <p:cNvPr id="8" name="TextBox 8"/>
          <p:cNvSpPr txBox="1"/>
          <p:nvPr/>
        </p:nvSpPr>
        <p:spPr>
          <a:xfrm>
            <a:off x="972058" y="3118778"/>
            <a:ext cx="16230600" cy="3360664"/>
          </a:xfrm>
          <a:prstGeom prst="rect">
            <a:avLst/>
          </a:prstGeom>
        </p:spPr>
        <p:txBody>
          <a:bodyPr lIns="0" tIns="0" rIns="0" bIns="0" rtlCol="0" anchor="t">
            <a:spAutoFit/>
          </a:bodyPr>
          <a:lstStyle/>
          <a:p>
            <a:pPr algn="ctr">
              <a:lnSpc>
                <a:spcPts val="13720"/>
              </a:lnSpc>
            </a:pPr>
            <a:r>
              <a:rPr lang="en-US" sz="7500" b="1" smtClean="0">
                <a:latin typeface="Arial" panose="020B0604020202020204" pitchFamily="34" charset="0"/>
                <a:cs typeface="Arial" panose="020B0604020202020204" pitchFamily="34" charset="0"/>
              </a:rPr>
              <a:t>CHÀO MỪNG CÁC EM </a:t>
            </a:r>
          </a:p>
          <a:p>
            <a:pPr algn="ctr">
              <a:lnSpc>
                <a:spcPts val="13720"/>
              </a:lnSpc>
            </a:pPr>
            <a:r>
              <a:rPr lang="en-US" sz="7500" b="1" smtClean="0">
                <a:latin typeface="Arial" panose="020B0604020202020204" pitchFamily="34" charset="0"/>
                <a:cs typeface="Arial" panose="020B0604020202020204" pitchFamily="34" charset="0"/>
              </a:rPr>
              <a:t>ĐẾN VỚI TIẾT HỌC MỚI!</a:t>
            </a:r>
            <a:endParaRPr lang="en-US" sz="7500" b="1">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1406806" y="1671845"/>
            <a:ext cx="134874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a. Bối cảnh ra đời và những thành tựu về công nghệ</a:t>
            </a:r>
            <a:endParaRPr lang="en-US" sz="3500" b="1">
              <a:latin typeface="Arial" panose="020B0604020202020204" pitchFamily="34" charset="0"/>
              <a:cs typeface="Arial" panose="020B0604020202020204" pitchFamily="34" charset="0"/>
            </a:endParaRPr>
          </a:p>
        </p:txBody>
      </p:sp>
      <p:sp>
        <p:nvSpPr>
          <p:cNvPr id="9" name="TextBox 8"/>
          <p:cNvSpPr txBox="1"/>
          <p:nvPr/>
        </p:nvSpPr>
        <p:spPr>
          <a:xfrm>
            <a:off x="1605580" y="2683745"/>
            <a:ext cx="15046196"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a:latin typeface="Arial" panose="020B0604020202020204" pitchFamily="34" charset="0"/>
                <a:cs typeface="Arial" panose="020B0604020202020204" pitchFamily="34" charset="0"/>
              </a:rPr>
              <a:t>B</a:t>
            </a:r>
            <a:r>
              <a:rPr lang="vi-VN" sz="3500" smtClean="0"/>
              <a:t>ắt </a:t>
            </a:r>
            <a:r>
              <a:rPr lang="vi-VN" sz="3500"/>
              <a:t>đầu từ cuối thế kỉ </a:t>
            </a:r>
            <a:r>
              <a:rPr lang="vi-VN" sz="3500" smtClean="0"/>
              <a:t>XVIII</a:t>
            </a:r>
            <a:r>
              <a:rPr lang="en-US" sz="3500" smtClean="0"/>
              <a:t>, tại</a:t>
            </a:r>
            <a:r>
              <a:rPr lang="vi-VN" sz="3500" smtClean="0"/>
              <a:t> </a:t>
            </a:r>
            <a:r>
              <a:rPr lang="vi-VN" sz="3500"/>
              <a:t>nước </a:t>
            </a:r>
            <a:r>
              <a:rPr lang="vi-VN" sz="3500" smtClean="0"/>
              <a:t>Anh</a:t>
            </a:r>
            <a:r>
              <a:rPr lang="en-US" sz="3500" smtClean="0"/>
              <a:t>, </a:t>
            </a:r>
            <a:r>
              <a:rPr lang="en-US" sz="3500">
                <a:latin typeface="Arial" panose="020B0604020202020204" pitchFamily="34" charset="0"/>
                <a:cs typeface="Arial" panose="020B0604020202020204" pitchFamily="34" charset="0"/>
              </a:rPr>
              <a:t>s</a:t>
            </a:r>
            <a:r>
              <a:rPr lang="vi-VN" sz="3500" smtClean="0"/>
              <a:t>au </a:t>
            </a:r>
            <a:r>
              <a:rPr lang="vi-VN" sz="3500"/>
              <a:t>đó lan rộng ra châu Âu, Hoa Kì và các nước trên toàn thế giới</a:t>
            </a:r>
            <a:r>
              <a:rPr lang="vi-VN" sz="3500" smtClean="0"/>
              <a:t>.</a:t>
            </a:r>
            <a:endParaRPr lang="en-US" sz="3500" smtClean="0"/>
          </a:p>
          <a:p>
            <a:pPr marL="457200" indent="-457200" algn="just">
              <a:lnSpc>
                <a:spcPct val="150000"/>
              </a:lnSpc>
              <a:buFont typeface="Wingdings" panose="05000000000000000000" pitchFamily="2" charset="2"/>
              <a:buChar char="Ø"/>
            </a:pPr>
            <a:r>
              <a:rPr lang="en-US" sz="3500" smtClean="0">
                <a:latin typeface="Arial" panose="020B0604020202020204" pitchFamily="34" charset="0"/>
                <a:cs typeface="Arial" panose="020B0604020202020204" pitchFamily="34" charset="0"/>
              </a:rPr>
              <a:t>Có rất nhiều thành tựu, sáng chế ở giai đoạn này, nổi bật  trong đó phải kể đến các thiết kế và sáng chế:</a:t>
            </a:r>
          </a:p>
          <a:p>
            <a:pPr marL="457200" indent="-457200" algn="just">
              <a:lnSpc>
                <a:spcPct val="150000"/>
              </a:lnSpc>
              <a:buFont typeface="Wingdings" panose="05000000000000000000" pitchFamily="2" charset="2"/>
              <a:buChar char="§"/>
            </a:pPr>
            <a:r>
              <a:rPr lang="vi-VN" sz="3500">
                <a:solidFill>
                  <a:srgbClr val="FF0000"/>
                </a:solidFill>
              </a:rPr>
              <a:t>máy hơi nước </a:t>
            </a:r>
            <a:r>
              <a:rPr lang="vi-VN" sz="3500"/>
              <a:t>của James </a:t>
            </a:r>
            <a:r>
              <a:rPr lang="vi-VN" sz="3500" smtClean="0"/>
              <a:t>Watt</a:t>
            </a:r>
            <a:r>
              <a:rPr lang="en-US" sz="3500"/>
              <a:t>.</a:t>
            </a:r>
            <a:endParaRPr lang="en-US" sz="3500" smtClean="0"/>
          </a:p>
          <a:p>
            <a:pPr marL="457200" indent="-457200" algn="just">
              <a:lnSpc>
                <a:spcPct val="150000"/>
              </a:lnSpc>
              <a:buFont typeface="Wingdings" panose="05000000000000000000" pitchFamily="2" charset="2"/>
              <a:buChar char="§"/>
            </a:pPr>
            <a:r>
              <a:rPr lang="vi-VN" sz="3500" smtClean="0">
                <a:solidFill>
                  <a:srgbClr val="FF0000"/>
                </a:solidFill>
              </a:rPr>
              <a:t>máy </a:t>
            </a:r>
            <a:r>
              <a:rPr lang="vi-VN" sz="3500">
                <a:solidFill>
                  <a:srgbClr val="FF0000"/>
                </a:solidFill>
              </a:rPr>
              <a:t>dệt vải </a:t>
            </a:r>
            <a:r>
              <a:rPr lang="vi-VN" sz="3500"/>
              <a:t>của linh mục Edmund </a:t>
            </a:r>
            <a:r>
              <a:rPr lang="vi-VN" sz="3500" smtClean="0"/>
              <a:t>Cartwight</a:t>
            </a:r>
            <a:endParaRPr lang="en-US" sz="3500" smtClean="0"/>
          </a:p>
          <a:p>
            <a:pPr marL="457200" indent="-457200" algn="just">
              <a:lnSpc>
                <a:spcPct val="150000"/>
              </a:lnSpc>
              <a:buFont typeface="Wingdings" panose="05000000000000000000" pitchFamily="2" charset="2"/>
              <a:buChar char="§"/>
            </a:pPr>
            <a:r>
              <a:rPr lang="en-US" sz="3500">
                <a:solidFill>
                  <a:srgbClr val="FF0000"/>
                </a:solidFill>
                <a:latin typeface="Arial" panose="020B0604020202020204" pitchFamily="34" charset="0"/>
                <a:cs typeface="Arial" panose="020B0604020202020204" pitchFamily="34" charset="0"/>
              </a:rPr>
              <a:t>m</a:t>
            </a:r>
            <a:r>
              <a:rPr lang="en-US" sz="3500" smtClean="0">
                <a:solidFill>
                  <a:srgbClr val="FF0000"/>
                </a:solidFill>
                <a:latin typeface="Arial" panose="020B0604020202020204" pitchFamily="34" charset="0"/>
                <a:cs typeface="Arial" panose="020B0604020202020204" pitchFamily="34" charset="0"/>
              </a:rPr>
              <a:t>áy</a:t>
            </a:r>
            <a:r>
              <a:rPr lang="en-US" sz="3500" smtClean="0">
                <a:solidFill>
                  <a:srgbClr val="FF0000"/>
                </a:solidFill>
              </a:rPr>
              <a:t> </a:t>
            </a:r>
            <a:r>
              <a:rPr lang="vi-VN" sz="3500" smtClean="0">
                <a:solidFill>
                  <a:srgbClr val="FF0000"/>
                </a:solidFill>
              </a:rPr>
              <a:t>luyện </a:t>
            </a:r>
            <a:r>
              <a:rPr lang="vi-VN" sz="3500">
                <a:solidFill>
                  <a:srgbClr val="FF0000"/>
                </a:solidFill>
              </a:rPr>
              <a:t>thép </a:t>
            </a:r>
            <a:r>
              <a:rPr lang="vi-VN" sz="3500"/>
              <a:t>của Herry Cart. </a:t>
            </a:r>
            <a:endParaRPr lang="en-US" sz="3500"/>
          </a:p>
        </p:txBody>
      </p:sp>
    </p:spTree>
    <p:extLst>
      <p:ext uri="{BB962C8B-B14F-4D97-AF65-F5344CB8AC3E}">
        <p14:creationId xmlns:p14="http://schemas.microsoft.com/office/powerpoint/2010/main" val="3278264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 calcmode="lin" valueType="num">
                                      <p:cBhvr additive="base">
                                        <p:cTn id="2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 calcmode="lin" valueType="num">
                                      <p:cBhvr additive="base">
                                        <p:cTn id="30"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 calcmode="lin" valueType="num">
                                      <p:cBhvr additive="base">
                                        <p:cTn id="36"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TextBox 5"/>
          <p:cNvSpPr txBox="1"/>
          <p:nvPr/>
        </p:nvSpPr>
        <p:spPr>
          <a:xfrm>
            <a:off x="1447800" y="1620407"/>
            <a:ext cx="64008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b. Vai trò và đặc điểm</a:t>
            </a:r>
            <a:endParaRPr lang="en-US" sz="3500" b="1">
              <a:latin typeface="Arial" panose="020B0604020202020204" pitchFamily="34" charset="0"/>
              <a:cs typeface="Arial" panose="020B0604020202020204" pitchFamily="34" charset="0"/>
            </a:endParaRPr>
          </a:p>
        </p:txBody>
      </p:sp>
      <p:sp>
        <p:nvSpPr>
          <p:cNvPr id="9" name="TextBox 8"/>
          <p:cNvSpPr txBox="1"/>
          <p:nvPr/>
        </p:nvSpPr>
        <p:spPr>
          <a:xfrm>
            <a:off x="1258951" y="2576161"/>
            <a:ext cx="15770097"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Vai trò:</a:t>
            </a:r>
          </a:p>
          <a:p>
            <a:pPr marL="457200" indent="-457200" algn="just">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Giúp </a:t>
            </a:r>
            <a:r>
              <a:rPr lang="en-US" sz="3500">
                <a:latin typeface="Arial" panose="020B0604020202020204" pitchFamily="34" charset="0"/>
                <a:cs typeface="Arial" panose="020B0604020202020204" pitchFamily="34" charset="0"/>
              </a:rPr>
              <a:t>sản xuất phát triển, nâng cao năng suất lao động</a:t>
            </a:r>
            <a:r>
              <a:rPr lang="en-US" sz="3500" smtClean="0">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T</a:t>
            </a:r>
            <a:r>
              <a:rPr lang="vi-VN" sz="3500" smtClean="0">
                <a:latin typeface="Arial" panose="020B0604020202020204" pitchFamily="34" charset="0"/>
                <a:cs typeface="Arial" panose="020B0604020202020204" pitchFamily="34" charset="0"/>
              </a:rPr>
              <a:t>ạo </a:t>
            </a:r>
            <a:r>
              <a:rPr lang="vi-VN" sz="3500">
                <a:latin typeface="Arial" panose="020B0604020202020204" pitchFamily="34" charset="0"/>
                <a:cs typeface="Arial" panose="020B0604020202020204" pitchFamily="34" charset="0"/>
              </a:rPr>
              <a:t>ra bứt phá trong công nghiệp, nông nghiệp, giúp nền kinh tế của các nước đi lên.</a:t>
            </a:r>
            <a:endParaRPr lang="en-US" sz="3500">
              <a:latin typeface="Arial" panose="020B0604020202020204" pitchFamily="34" charset="0"/>
              <a:cs typeface="Arial" panose="020B0604020202020204" pitchFamily="34" charset="0"/>
            </a:endParaRPr>
          </a:p>
          <a:p>
            <a:pPr marL="514350" indent="-51435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Đặc điểm:</a:t>
            </a:r>
          </a:p>
          <a:p>
            <a:pPr marL="457200" indent="-457200">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L</a:t>
            </a:r>
            <a:r>
              <a:rPr lang="vi-VN" sz="3500" smtClean="0">
                <a:cs typeface="Arial" panose="020B0604020202020204" pitchFamily="34" charset="0"/>
              </a:rPr>
              <a:t>à </a:t>
            </a:r>
            <a:r>
              <a:rPr lang="vi-VN" sz="3500">
                <a:cs typeface="Arial" panose="020B0604020202020204" pitchFamily="34" charset="0"/>
              </a:rPr>
              <a:t>năng lượng hơi nước và cơ giới </a:t>
            </a:r>
            <a:r>
              <a:rPr lang="vi-VN" sz="3500" smtClean="0">
                <a:cs typeface="Arial" panose="020B0604020202020204" pitchFamily="34" charset="0"/>
              </a:rPr>
              <a:t>h</a:t>
            </a:r>
            <a:r>
              <a:rPr lang="en-US" sz="3500" smtClean="0">
                <a:latin typeface="Arial" panose="020B0604020202020204" pitchFamily="34" charset="0"/>
                <a:cs typeface="Arial" panose="020B0604020202020204" pitchFamily="34" charset="0"/>
              </a:rPr>
              <a:t>oá</a:t>
            </a:r>
            <a:r>
              <a:rPr lang="vi-VN" sz="3500" smtClean="0">
                <a:cs typeface="Arial" panose="020B0604020202020204" pitchFamily="34" charset="0"/>
              </a:rPr>
              <a:t>, </a:t>
            </a:r>
            <a:r>
              <a:rPr lang="vi-VN" sz="3500">
                <a:cs typeface="Arial" panose="020B0604020202020204" pitchFamily="34" charset="0"/>
              </a:rPr>
              <a:t>thúc đẩy quá trình đô thị hoa và phát triển công nghiệp.</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92727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02908" y="1435361"/>
            <a:ext cx="15046196" cy="81676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smtClean="0">
                <a:latin typeface="Arial" panose="020B0604020202020204" pitchFamily="34" charset="0"/>
                <a:cs typeface="Arial" panose="020B0604020202020204" pitchFamily="34" charset="0"/>
              </a:rPr>
              <a:t>Một số phát minh về công nghệ trong giai đoạn này:</a:t>
            </a:r>
            <a:endParaRPr lang="en-US" sz="35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752600" y="3543300"/>
            <a:ext cx="3023780" cy="3652726"/>
          </a:xfrm>
          <a:prstGeom prst="ellipse">
            <a:avLst/>
          </a:prstGeom>
        </p:spPr>
      </p:pic>
      <p:sp>
        <p:nvSpPr>
          <p:cNvPr id="8" name="TextBox 7"/>
          <p:cNvSpPr txBox="1"/>
          <p:nvPr/>
        </p:nvSpPr>
        <p:spPr>
          <a:xfrm>
            <a:off x="1297170" y="7314312"/>
            <a:ext cx="3707810" cy="1608325"/>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1783: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máy cán thép</a:t>
            </a:r>
            <a:endParaRPr lang="en-US" sz="3500" b="1">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1524885" y="2742415"/>
            <a:ext cx="3252380" cy="630942"/>
          </a:xfrm>
          <a:prstGeom prst="rect">
            <a:avLst/>
          </a:prstGeom>
          <a:noFill/>
        </p:spPr>
        <p:txBody>
          <a:bodyPr wrap="square" rtlCol="0">
            <a:spAutoFit/>
          </a:bodyPr>
          <a:lstStyle/>
          <a:p>
            <a:pPr algn="ctr"/>
            <a:r>
              <a:rPr lang="vi-VN" sz="3500" b="1">
                <a:solidFill>
                  <a:srgbClr val="002060"/>
                </a:solidFill>
              </a:rPr>
              <a:t>Henry Cort </a:t>
            </a:r>
            <a:endParaRPr lang="en-US" sz="3500" b="1">
              <a:solidFill>
                <a:srgbClr val="002060"/>
              </a:solidFill>
            </a:endParaRPr>
          </a:p>
        </p:txBody>
      </p:sp>
      <p:pic>
        <p:nvPicPr>
          <p:cNvPr id="12" name="Picture 11"/>
          <p:cNvPicPr>
            <a:picLocks noChangeAspect="1"/>
          </p:cNvPicPr>
          <p:nvPr/>
        </p:nvPicPr>
        <p:blipFill rotWithShape="1">
          <a:blip r:embed="rId7"/>
          <a:srcRect l="29428"/>
          <a:stretch/>
        </p:blipFill>
        <p:spPr>
          <a:xfrm>
            <a:off x="6934200" y="3459856"/>
            <a:ext cx="3048000" cy="3652726"/>
          </a:xfrm>
          <a:prstGeom prst="ellipse">
            <a:avLst/>
          </a:prstGeom>
        </p:spPr>
      </p:pic>
      <p:sp>
        <p:nvSpPr>
          <p:cNvPr id="14" name="TextBox 13"/>
          <p:cNvSpPr txBox="1"/>
          <p:nvPr/>
        </p:nvSpPr>
        <p:spPr>
          <a:xfrm>
            <a:off x="6729820" y="2736871"/>
            <a:ext cx="325238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Jame Watt</a:t>
            </a:r>
            <a:endParaRPr lang="en-US" sz="3500" b="1">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6151304" y="7274988"/>
            <a:ext cx="4409412"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1784: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Động cơ hơi nước</a:t>
            </a:r>
            <a:endParaRPr lang="en-US" sz="35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stretch>
            <a:fillRect/>
          </a:stretch>
        </p:blipFill>
        <p:spPr>
          <a:xfrm>
            <a:off x="12491963" y="3558318"/>
            <a:ext cx="3033978" cy="3637708"/>
          </a:xfrm>
          <a:prstGeom prst="ellipse">
            <a:avLst/>
          </a:prstGeom>
        </p:spPr>
      </p:pic>
      <p:sp>
        <p:nvSpPr>
          <p:cNvPr id="17" name="TextBox 16"/>
          <p:cNvSpPr txBox="1"/>
          <p:nvPr/>
        </p:nvSpPr>
        <p:spPr>
          <a:xfrm>
            <a:off x="11657835" y="2840026"/>
            <a:ext cx="4525235"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Edmund Cartwight </a:t>
            </a:r>
          </a:p>
        </p:txBody>
      </p:sp>
      <p:sp>
        <p:nvSpPr>
          <p:cNvPr id="18" name="TextBox 17"/>
          <p:cNvSpPr txBox="1"/>
          <p:nvPr/>
        </p:nvSpPr>
        <p:spPr>
          <a:xfrm>
            <a:off x="11839692" y="7370646"/>
            <a:ext cx="4409412"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1786: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Máy dệt cải tiến</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01736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P spid="14" grpId="0"/>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8" name="TextBox 7"/>
          <p:cNvSpPr txBox="1"/>
          <p:nvPr/>
        </p:nvSpPr>
        <p:spPr>
          <a:xfrm>
            <a:off x="1287778" y="6316671"/>
            <a:ext cx="7669325" cy="1708160"/>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1807: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Tàu thuỷ chạy bằng hơi nước</a:t>
            </a:r>
            <a:endParaRPr lang="en-US" sz="3500" b="1">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3496250" y="1697516"/>
            <a:ext cx="325238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Robert Fulton</a:t>
            </a:r>
            <a:endParaRPr lang="en-US" sz="3500" b="1">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10539968" y="1718720"/>
            <a:ext cx="4525235" cy="630942"/>
          </a:xfrm>
          <a:prstGeom prst="rect">
            <a:avLst/>
          </a:prstGeom>
          <a:no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George Stephenson </a:t>
            </a:r>
          </a:p>
        </p:txBody>
      </p:sp>
      <p:sp>
        <p:nvSpPr>
          <p:cNvPr id="18" name="TextBox 17"/>
          <p:cNvSpPr txBox="1"/>
          <p:nvPr/>
        </p:nvSpPr>
        <p:spPr>
          <a:xfrm>
            <a:off x="9858292" y="6573063"/>
            <a:ext cx="6355252" cy="2516073"/>
          </a:xfrm>
          <a:prstGeom prst="rect">
            <a:avLst/>
          </a:prstGeom>
          <a:noFill/>
        </p:spPr>
        <p:txBody>
          <a:bodyPr wrap="square" rtlCol="0">
            <a:spAutoFit/>
          </a:bodyPr>
          <a:lstStyle/>
          <a:p>
            <a:pPr algn="ctr">
              <a:lnSpc>
                <a:spcPct val="150000"/>
              </a:lnSpc>
            </a:pPr>
            <a:r>
              <a:rPr lang="en-US" sz="3500" b="1" smtClean="0">
                <a:solidFill>
                  <a:srgbClr val="002060"/>
                </a:solidFill>
                <a:latin typeface="Arial" panose="020B0604020202020204" pitchFamily="34" charset="0"/>
                <a:cs typeface="Arial" panose="020B0604020202020204" pitchFamily="34" charset="0"/>
              </a:rPr>
              <a:t>1814: </a:t>
            </a:r>
          </a:p>
          <a:p>
            <a:pPr algn="ctr">
              <a:lnSpc>
                <a:spcPct val="150000"/>
              </a:lnSpc>
            </a:pPr>
            <a:r>
              <a:rPr lang="en-US" sz="3500" b="1" smtClean="0">
                <a:solidFill>
                  <a:srgbClr val="002060"/>
                </a:solidFill>
                <a:latin typeface="Arial" panose="020B0604020202020204" pitchFamily="34" charset="0"/>
                <a:cs typeface="Arial" panose="020B0604020202020204" pitchFamily="34" charset="0"/>
              </a:rPr>
              <a:t>Đầu máy xe lửa chạy bằng động cơ hơi nước</a:t>
            </a:r>
            <a:endParaRPr lang="en-US" sz="3500" b="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3444386" y="2469148"/>
            <a:ext cx="3203959" cy="3870383"/>
          </a:xfrm>
          <a:prstGeom prst="ellipse">
            <a:avLst/>
          </a:prstGeom>
        </p:spPr>
      </p:pic>
      <p:pic>
        <p:nvPicPr>
          <p:cNvPr id="11" name="Picture 10"/>
          <p:cNvPicPr>
            <a:picLocks noChangeAspect="1"/>
          </p:cNvPicPr>
          <p:nvPr/>
        </p:nvPicPr>
        <p:blipFill>
          <a:blip r:embed="rId7"/>
          <a:stretch>
            <a:fillRect/>
          </a:stretch>
        </p:blipFill>
        <p:spPr>
          <a:xfrm>
            <a:off x="11302409" y="2486830"/>
            <a:ext cx="3185519" cy="3992990"/>
          </a:xfrm>
          <a:prstGeom prst="ellipse">
            <a:avLst/>
          </a:prstGeom>
        </p:spPr>
      </p:pic>
    </p:spTree>
    <p:extLst>
      <p:ext uri="{BB962C8B-B14F-4D97-AF65-F5344CB8AC3E}">
        <p14:creationId xmlns:p14="http://schemas.microsoft.com/office/powerpoint/2010/main" val="19913761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TextBox 5"/>
          <p:cNvSpPr txBox="1"/>
          <p:nvPr/>
        </p:nvSpPr>
        <p:spPr>
          <a:xfrm>
            <a:off x="1447800" y="1620407"/>
            <a:ext cx="9601200"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2. Cuộc cách mạng công nghiệp lần thứ hai</a:t>
            </a:r>
          </a:p>
        </p:txBody>
      </p:sp>
      <p:sp>
        <p:nvSpPr>
          <p:cNvPr id="9" name="TextBox 8"/>
          <p:cNvSpPr txBox="1"/>
          <p:nvPr/>
        </p:nvSpPr>
        <p:spPr>
          <a:xfrm>
            <a:off x="8898971" y="5003381"/>
            <a:ext cx="7580248" cy="2516073"/>
          </a:xfrm>
          <a:prstGeom prst="rect">
            <a:avLst/>
          </a:prstGeom>
          <a:noFill/>
        </p:spPr>
        <p:txBody>
          <a:bodyPr wrap="square" rtlCol="0">
            <a:spAutoFit/>
          </a:bodyPr>
          <a:lstStyle/>
          <a:p>
            <a:pPr algn="just">
              <a:lnSpc>
                <a:spcPct val="150000"/>
              </a:lnSpc>
            </a:pPr>
            <a:r>
              <a:rPr lang="vi-VN" sz="3500" i="1">
                <a:solidFill>
                  <a:srgbClr val="FF0000"/>
                </a:solidFill>
                <a:cs typeface="Arial" panose="020B0604020202020204" pitchFamily="34" charset="0"/>
              </a:rPr>
              <a:t>Theo em, sự ra đời của điện năng đã tác động đến sản xuất và đời sống như thế nào?</a:t>
            </a:r>
            <a:endParaRPr lang="en-US" sz="3500" i="1">
              <a:solidFill>
                <a:srgbClr val="FF0000"/>
              </a:solidFill>
              <a:latin typeface="Arial" panose="020B0604020202020204" pitchFamily="34" charset="0"/>
              <a:cs typeface="Arial" panose="020B0604020202020204" pitchFamily="34" charset="0"/>
            </a:endParaRPr>
          </a:p>
        </p:txBody>
      </p:sp>
      <p:sp>
        <p:nvSpPr>
          <p:cNvPr id="10" name="Oval 9"/>
          <p:cNvSpPr/>
          <p:nvPr/>
        </p:nvSpPr>
        <p:spPr>
          <a:xfrm>
            <a:off x="8888811" y="4121238"/>
            <a:ext cx="914400" cy="838200"/>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002060"/>
                </a:solidFill>
                <a:latin typeface="Arial" panose="020B0604020202020204" pitchFamily="34" charset="0"/>
                <a:cs typeface="Arial" panose="020B0604020202020204" pitchFamily="34" charset="0"/>
              </a:rPr>
              <a:t>?</a:t>
            </a:r>
            <a:endParaRPr lang="en-US" sz="4500" b="1">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1392023" y="2643412"/>
            <a:ext cx="13277011" cy="630942"/>
          </a:xfrm>
          <a:prstGeom prst="rect">
            <a:avLst/>
          </a:prstGeom>
          <a:noFill/>
        </p:spPr>
        <p:txBody>
          <a:bodyPr wrap="square" rtlCol="0">
            <a:spAutoFit/>
          </a:bodyPr>
          <a:lstStyle/>
          <a:p>
            <a:pPr marL="457200" indent="-457200">
              <a:buFont typeface="Wingdings" panose="05000000000000000000" pitchFamily="2" charset="2"/>
              <a:buChar char="Ø"/>
            </a:pPr>
            <a:r>
              <a:rPr lang="en-US" sz="3500" i="1" smtClean="0">
                <a:latin typeface="Arial" panose="020B0604020202020204" pitchFamily="34" charset="0"/>
                <a:cs typeface="Arial" panose="020B0604020202020204" pitchFamily="34" charset="0"/>
              </a:rPr>
              <a:t>Đọc thông tin mục 2 SGK, quan sát hình ảnh và trả lời câu hỏi:</a:t>
            </a:r>
            <a:endParaRPr lang="en-US" sz="3500" i="1">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1079483" y="3777791"/>
            <a:ext cx="7377561" cy="4666457"/>
          </a:xfrm>
          <a:prstGeom prst="rect">
            <a:avLst/>
          </a:prstGeom>
        </p:spPr>
      </p:pic>
    </p:spTree>
    <p:extLst>
      <p:ext uri="{BB962C8B-B14F-4D97-AF65-F5344CB8AC3E}">
        <p14:creationId xmlns:p14="http://schemas.microsoft.com/office/powerpoint/2010/main" val="2557212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988289" y="2375609"/>
            <a:ext cx="9347274" cy="574772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500" smtClean="0">
                <a:cs typeface="Arial" panose="020B0604020202020204" pitchFamily="34" charset="0"/>
              </a:rPr>
              <a:t>Sự </a:t>
            </a:r>
            <a:r>
              <a:rPr lang="vi-VN" sz="3500">
                <a:cs typeface="Arial" panose="020B0604020202020204" pitchFamily="34" charset="0"/>
              </a:rPr>
              <a:t>phát triển của điện đã có những thay đổi đáng kể nền công nghiệp chạy hơi nước và đó là bước thay đổi lớn ở xã hội loài </a:t>
            </a:r>
            <a:r>
              <a:rPr lang="vi-VN" sz="3500" smtClean="0">
                <a:cs typeface="Arial" panose="020B0604020202020204" pitchFamily="34" charset="0"/>
              </a:rPr>
              <a:t>người</a:t>
            </a:r>
            <a:r>
              <a:rPr lang="en-US" sz="3500" smtClean="0">
                <a:cs typeface="Arial" panose="020B0604020202020204" pitchFamily="34" charset="0"/>
              </a:rPr>
              <a:t>.</a:t>
            </a:r>
            <a:endParaRPr lang="vi-VN" sz="3500">
              <a:cs typeface="Arial" panose="020B0604020202020204" pitchFamily="34" charset="0"/>
            </a:endParaRPr>
          </a:p>
          <a:p>
            <a:pPr marL="457200" indent="-457200" algn="just">
              <a:lnSpc>
                <a:spcPct val="150000"/>
              </a:lnSpc>
              <a:buFont typeface="Wingdings" panose="05000000000000000000" pitchFamily="2" charset="2"/>
              <a:buChar char="§"/>
            </a:pPr>
            <a:r>
              <a:rPr lang="vi-VN" sz="3500" smtClean="0">
                <a:cs typeface="Arial" panose="020B0604020202020204" pitchFamily="34" charset="0"/>
              </a:rPr>
              <a:t>Điện </a:t>
            </a:r>
            <a:r>
              <a:rPr lang="vi-VN" sz="3500">
                <a:cs typeface="Arial" panose="020B0604020202020204" pitchFamily="34" charset="0"/>
              </a:rPr>
              <a:t>là điều kiện tiên quyết để phát triển công nghiệp và đời </a:t>
            </a:r>
            <a:r>
              <a:rPr lang="vi-VN" sz="3500" smtClean="0">
                <a:cs typeface="Arial" panose="020B0604020202020204" pitchFamily="34" charset="0"/>
              </a:rPr>
              <a:t>sống</a:t>
            </a:r>
            <a:r>
              <a:rPr lang="en-US" sz="3500" smtClean="0">
                <a:cs typeface="Arial" panose="020B0604020202020204" pitchFamily="34" charset="0"/>
              </a:rPr>
              <a:t>.</a:t>
            </a:r>
            <a:endParaRPr lang="vi-VN" sz="3500">
              <a:cs typeface="Arial" panose="020B0604020202020204" pitchFamily="34" charset="0"/>
            </a:endParaRPr>
          </a:p>
          <a:p>
            <a:pPr marL="457200" indent="-457200" algn="just">
              <a:lnSpc>
                <a:spcPct val="150000"/>
              </a:lnSpc>
              <a:buFont typeface="Wingdings" panose="05000000000000000000" pitchFamily="2" charset="2"/>
              <a:buChar char="§"/>
            </a:pPr>
            <a:r>
              <a:rPr lang="vi-VN" sz="3500" smtClean="0">
                <a:cs typeface="Arial" panose="020B0604020202020204" pitchFamily="34" charset="0"/>
              </a:rPr>
              <a:t>Có </a:t>
            </a:r>
            <a:r>
              <a:rPr lang="vi-VN" sz="3500">
                <a:cs typeface="Arial" panose="020B0604020202020204" pitchFamily="34" charset="0"/>
              </a:rPr>
              <a:t>tính linh hoạt cao khi ứng dụng ở nhiều lĩnh vực công nghiệp và đời </a:t>
            </a:r>
            <a:r>
              <a:rPr lang="vi-VN" sz="3500" smtClean="0">
                <a:cs typeface="Arial" panose="020B0604020202020204" pitchFamily="34" charset="0"/>
              </a:rPr>
              <a:t>sống</a:t>
            </a:r>
            <a:r>
              <a:rPr lang="en-US" sz="3500" smtClean="0">
                <a:cs typeface="Arial" panose="020B0604020202020204" pitchFamily="34" charset="0"/>
              </a:rPr>
              <a:t>.</a:t>
            </a:r>
            <a:endParaRPr lang="vi-VN" sz="350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10641127" y="2280559"/>
            <a:ext cx="6367601" cy="593782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822462423"/>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 calcmode="lin" valueType="num">
                                      <p:cBhvr additive="base">
                                        <p:cTn id="10"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additive="base">
                                        <p:cTn id="1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calcmode="lin" valueType="num">
                                      <p:cBhvr additive="base">
                                        <p:cTn id="18"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21505" y="1451839"/>
            <a:ext cx="10136911" cy="900246"/>
          </a:xfrm>
          <a:prstGeom prst="rect">
            <a:avLst/>
          </a:prstGeom>
          <a:noFill/>
        </p:spPr>
        <p:txBody>
          <a:bodyPr wrap="square" rtlCol="0">
            <a:spAutoFit/>
          </a:bodyPr>
          <a:lstStyle/>
          <a:p>
            <a:pPr algn="just">
              <a:lnSpc>
                <a:spcPct val="150000"/>
              </a:lnSpc>
            </a:pPr>
            <a:r>
              <a:rPr lang="en-US" sz="3500" b="1" smtClean="0">
                <a:latin typeface="Arial" panose="020B0604020202020204" pitchFamily="34" charset="0"/>
                <a:cs typeface="Arial" panose="020B0604020202020204" pitchFamily="34" charset="0"/>
              </a:rPr>
              <a:t>a. Bối cảnh ra đời và thành tựu về công nghệ</a:t>
            </a:r>
            <a:endParaRPr lang="vi-VN" sz="3500" b="1">
              <a:latin typeface="Arial" panose="020B0604020202020204" pitchFamily="34" charset="0"/>
              <a:cs typeface="Arial" panose="020B0604020202020204" pitchFamily="34" charset="0"/>
            </a:endParaRPr>
          </a:p>
        </p:txBody>
      </p:sp>
      <p:sp>
        <p:nvSpPr>
          <p:cNvPr id="5" name="TextBox 4"/>
          <p:cNvSpPr txBox="1"/>
          <p:nvPr/>
        </p:nvSpPr>
        <p:spPr>
          <a:xfrm>
            <a:off x="1029693" y="2711395"/>
            <a:ext cx="16229607" cy="5747727"/>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500">
                <a:latin typeface="Arial" panose="020B0604020202020204" pitchFamily="34" charset="0"/>
                <a:cs typeface="Arial" panose="020B0604020202020204" pitchFamily="34" charset="0"/>
              </a:rPr>
              <a:t>Cuộc cách mạng công nghiệp lần thứ hai bắt đầu từ cuối thế kỉ </a:t>
            </a:r>
            <a:r>
              <a:rPr lang="en-US" sz="3500" smtClean="0">
                <a:latin typeface="Arial" panose="020B0604020202020204" pitchFamily="34" charset="0"/>
                <a:cs typeface="Arial" panose="020B0604020202020204" pitchFamily="34" charset="0"/>
              </a:rPr>
              <a:t>XIX, gắn liền với các cường quốc về kinh tế như Anh, Đức và Hoa Kỳ.</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Trong giai đoạn này, </a:t>
            </a:r>
            <a:r>
              <a:rPr lang="vi-VN" sz="3500">
                <a:latin typeface="Arial" panose="020B0604020202020204" pitchFamily="34" charset="0"/>
                <a:cs typeface="Arial" panose="020B0604020202020204" pitchFamily="34" charset="0"/>
              </a:rPr>
              <a:t>Thomas Edison khai trương nhà máy điện đầu tiên trên thế giới (năm 1882). </a:t>
            </a:r>
            <a:endParaRPr lang="en-US" sz="3500" smtClean="0">
              <a:latin typeface="Arial" panose="020B0604020202020204" pitchFamily="34" charset="0"/>
              <a:cs typeface="Arial" panose="020B0604020202020204" pitchFamily="34" charset="0"/>
            </a:endParaRP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Sự xuất hiện của điện năng đã trở thành tiền đề cho một loạt các phát minh ra đời như bóng đèn, tủ lạnh…</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Những phát minh về ô tô có động cơ đốt trong cũng ra đời từ đây.</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744633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21505" y="1451839"/>
            <a:ext cx="10136911" cy="800412"/>
          </a:xfrm>
          <a:prstGeom prst="rect">
            <a:avLst/>
          </a:prstGeom>
          <a:noFill/>
        </p:spPr>
        <p:txBody>
          <a:bodyPr wrap="square" rtlCol="0">
            <a:spAutoFit/>
          </a:bodyPr>
          <a:lstStyle/>
          <a:p>
            <a:pPr algn="just">
              <a:lnSpc>
                <a:spcPct val="150000"/>
              </a:lnSpc>
            </a:pPr>
            <a:r>
              <a:rPr lang="en-US" sz="3500" b="1" smtClean="0">
                <a:latin typeface="Arial" panose="020B0604020202020204" pitchFamily="34" charset="0"/>
                <a:cs typeface="Arial" panose="020B0604020202020204" pitchFamily="34" charset="0"/>
              </a:rPr>
              <a:t>b. Vai trò và đặc điểm</a:t>
            </a:r>
            <a:endParaRPr lang="vi-VN" sz="3500" b="1">
              <a:latin typeface="Arial" panose="020B0604020202020204" pitchFamily="34" charset="0"/>
              <a:cs typeface="Arial" panose="020B0604020202020204" pitchFamily="34" charset="0"/>
            </a:endParaRPr>
          </a:p>
        </p:txBody>
      </p:sp>
      <p:sp>
        <p:nvSpPr>
          <p:cNvPr id="5" name="TextBox 4"/>
          <p:cNvSpPr txBox="1"/>
          <p:nvPr/>
        </p:nvSpPr>
        <p:spPr>
          <a:xfrm>
            <a:off x="1071096" y="2859675"/>
            <a:ext cx="16229607" cy="5747727"/>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Đặc trưng: </a:t>
            </a:r>
          </a:p>
          <a:p>
            <a:pPr marL="457200" indent="-457200">
              <a:lnSpc>
                <a:spcPct val="150000"/>
              </a:lnSpc>
              <a:buFont typeface="Wingdings" panose="05000000000000000000" pitchFamily="2" charset="2"/>
              <a:buChar char="§"/>
            </a:pPr>
            <a:r>
              <a:rPr lang="vi-VN" sz="3500">
                <a:cs typeface="Arial" panose="020B0604020202020204" pitchFamily="34" charset="0"/>
              </a:rPr>
              <a:t>năng lượng điện và dây chuyền sản xuất hàng loạt quy mô lớn. </a:t>
            </a:r>
            <a:endParaRPr lang="en-US" sz="3500" smtClean="0">
              <a:cs typeface="Arial" panose="020B0604020202020204" pitchFamily="34" charset="0"/>
            </a:endParaRPr>
          </a:p>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Vai trò:</a:t>
            </a:r>
          </a:p>
          <a:p>
            <a:pPr marL="457200" indent="-457200">
              <a:lnSpc>
                <a:spcPct val="150000"/>
              </a:lnSpc>
              <a:buFont typeface="Wingdings" panose="05000000000000000000" pitchFamily="2" charset="2"/>
              <a:buChar char="§"/>
            </a:pPr>
            <a:r>
              <a:rPr lang="en-US" sz="3500" smtClean="0">
                <a:latin typeface="Arial" panose="020B0604020202020204" pitchFamily="34" charset="0"/>
                <a:cs typeface="Arial" panose="020B0604020202020204" pitchFamily="34" charset="0"/>
              </a:rPr>
              <a:t>M</a:t>
            </a:r>
            <a:r>
              <a:rPr lang="vi-VN" sz="3500" smtClean="0">
                <a:cs typeface="Arial" panose="020B0604020202020204" pitchFamily="34" charset="0"/>
              </a:rPr>
              <a:t>ở </a:t>
            </a:r>
            <a:r>
              <a:rPr lang="vi-VN" sz="3500">
                <a:cs typeface="Arial" panose="020B0604020202020204" pitchFamily="34" charset="0"/>
              </a:rPr>
              <a:t>đầu kỉ nguyên điện </a:t>
            </a:r>
            <a:r>
              <a:rPr lang="vi-VN" sz="3500" smtClean="0">
                <a:cs typeface="Arial" panose="020B0604020202020204" pitchFamily="34" charset="0"/>
              </a:rPr>
              <a:t>kh</a:t>
            </a:r>
            <a:r>
              <a:rPr lang="en-US" sz="3500">
                <a:latin typeface="Arial" panose="020B0604020202020204" pitchFamily="34" charset="0"/>
                <a:cs typeface="Arial" panose="020B0604020202020204" pitchFamily="34" charset="0"/>
              </a:rPr>
              <a:t>í</a:t>
            </a:r>
            <a:r>
              <a:rPr lang="vi-VN" sz="3500" smtClean="0">
                <a:cs typeface="Arial" panose="020B0604020202020204" pitchFamily="34" charset="0"/>
              </a:rPr>
              <a:t> </a:t>
            </a:r>
            <a:r>
              <a:rPr lang="vi-VN" sz="3500">
                <a:cs typeface="Arial" panose="020B0604020202020204" pitchFamily="34" charset="0"/>
              </a:rPr>
              <a:t>hoá, tạo đà phát triển cho các ngành công nghiệp khác như luyện kim, chế tạo máy, đóng tàu, công nghiệp quân sự, giao thông vận tải, công nghiệp hoá chất. </a:t>
            </a:r>
            <a:endParaRPr lang="en-US" sz="3500" smtClean="0">
              <a:cs typeface="Arial" panose="020B0604020202020204" pitchFamily="34" charset="0"/>
            </a:endParaRPr>
          </a:p>
          <a:p>
            <a:pPr marL="457200" indent="-457200">
              <a:lnSpc>
                <a:spcPct val="150000"/>
              </a:lnSpc>
              <a:buFont typeface="Wingdings" panose="05000000000000000000" pitchFamily="2" charset="2"/>
              <a:buChar char="§"/>
            </a:pPr>
            <a:r>
              <a:rPr lang="vi-VN" sz="3500" smtClean="0">
                <a:cs typeface="Arial" panose="020B0604020202020204" pitchFamily="34" charset="0"/>
              </a:rPr>
              <a:t>Nhiều </a:t>
            </a:r>
            <a:r>
              <a:rPr lang="vi-VN" sz="3500">
                <a:cs typeface="Arial" panose="020B0604020202020204" pitchFamily="34" charset="0"/>
              </a:rPr>
              <a:t>lĩnh vực, ngành nghề mới ra đời.</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806038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Vertic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barn(inVertic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21722"/>
            <a:ext cx="12013495" cy="90024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Một số phát minh và sáng chế trong giai đoạn này:</a:t>
            </a:r>
            <a:endParaRPr lang="vi-VN" sz="35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3389982" y="2408680"/>
            <a:ext cx="11048524" cy="6141138"/>
          </a:xfrm>
          <a:prstGeom prst="rect">
            <a:avLst/>
          </a:prstGeom>
        </p:spPr>
      </p:pic>
      <p:sp>
        <p:nvSpPr>
          <p:cNvPr id="8" name="TextBox 7"/>
          <p:cNvSpPr txBox="1"/>
          <p:nvPr/>
        </p:nvSpPr>
        <p:spPr>
          <a:xfrm>
            <a:off x="4922086" y="8413840"/>
            <a:ext cx="8362014"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Tua bin hai phản lực ở tàu thuỷ (1884)</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41078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21722"/>
            <a:ext cx="12013495" cy="900246"/>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Một số phát minh và sáng chế trong giai đoạn này:</a:t>
            </a:r>
            <a:endParaRPr lang="vi-VN" sz="3500" b="1">
              <a:latin typeface="Arial" panose="020B0604020202020204" pitchFamily="34" charset="0"/>
              <a:cs typeface="Arial" panose="020B0604020202020204" pitchFamily="34" charset="0"/>
            </a:endParaRPr>
          </a:p>
        </p:txBody>
      </p:sp>
      <p:sp>
        <p:nvSpPr>
          <p:cNvPr id="8" name="TextBox 7"/>
          <p:cNvSpPr txBox="1"/>
          <p:nvPr/>
        </p:nvSpPr>
        <p:spPr>
          <a:xfrm>
            <a:off x="2134977" y="7937610"/>
            <a:ext cx="6968116"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Máy bay (1903)</a:t>
            </a:r>
            <a:endParaRPr lang="en-US" sz="3500" b="1">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stretch>
            <a:fillRect/>
          </a:stretch>
        </p:blipFill>
        <p:spPr>
          <a:xfrm>
            <a:off x="1507349" y="2894186"/>
            <a:ext cx="8410675" cy="4461119"/>
          </a:xfrm>
          <a:prstGeom prst="rect">
            <a:avLst/>
          </a:prstGeom>
        </p:spPr>
      </p:pic>
      <p:pic>
        <p:nvPicPr>
          <p:cNvPr id="6" name="Picture 5"/>
          <p:cNvPicPr>
            <a:picLocks noChangeAspect="1"/>
          </p:cNvPicPr>
          <p:nvPr/>
        </p:nvPicPr>
        <p:blipFill>
          <a:blip r:embed="rId7"/>
          <a:stretch>
            <a:fillRect/>
          </a:stretch>
        </p:blipFill>
        <p:spPr>
          <a:xfrm>
            <a:off x="11232282" y="2824343"/>
            <a:ext cx="5353454" cy="4638314"/>
          </a:xfrm>
          <a:prstGeom prst="ellipse">
            <a:avLst/>
          </a:prstGeom>
        </p:spPr>
      </p:pic>
      <p:sp>
        <p:nvSpPr>
          <p:cNvPr id="10" name="TextBox 9"/>
          <p:cNvSpPr txBox="1"/>
          <p:nvPr/>
        </p:nvSpPr>
        <p:spPr>
          <a:xfrm>
            <a:off x="11661109" y="7937610"/>
            <a:ext cx="449580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Anh em nhà Wight</a:t>
            </a:r>
            <a:endParaRPr lang="en-US" sz="35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03069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9414027" cy="859851"/>
          </a:xfrm>
          <a:prstGeom prst="rect">
            <a:avLst/>
          </a:prstGeom>
        </p:spPr>
        <p:txBody>
          <a:bodyPr lIns="0" tIns="0" rIns="0" bIns="0" rtlCol="0" anchor="t">
            <a:spAutoFit/>
          </a:bodyPr>
          <a:lstStyle/>
          <a:p>
            <a:pPr marL="0" lvl="0" indent="0" algn="l">
              <a:lnSpc>
                <a:spcPts val="7200"/>
              </a:lnSpc>
              <a:spcBef>
                <a:spcPct val="0"/>
              </a:spcBef>
            </a:pPr>
            <a:r>
              <a:rPr lang="en-US" sz="5000" b="1" smtClean="0">
                <a:latin typeface="Arial" panose="020B0604020202020204" pitchFamily="34" charset="0"/>
                <a:cs typeface="Arial" panose="020B0604020202020204" pitchFamily="34" charset="0"/>
              </a:rPr>
              <a:t>KHỞI ĐỘNG</a:t>
            </a:r>
            <a:endParaRPr lang="en-US" sz="50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9421" y="1074945"/>
            <a:ext cx="1370038" cy="3252315"/>
          </a:xfrm>
          <a:prstGeom prst="rect">
            <a:avLst/>
          </a:prstGeom>
        </p:spPr>
      </p:pic>
      <p:pic>
        <p:nvPicPr>
          <p:cNvPr id="8" name="Picture 7"/>
          <p:cNvPicPr>
            <a:picLocks noChangeAspect="1"/>
          </p:cNvPicPr>
          <p:nvPr/>
        </p:nvPicPr>
        <p:blipFill>
          <a:blip r:embed="rId4"/>
          <a:stretch>
            <a:fillRect/>
          </a:stretch>
        </p:blipFill>
        <p:spPr>
          <a:xfrm>
            <a:off x="3817630" y="4533900"/>
            <a:ext cx="10570925" cy="4346310"/>
          </a:xfrm>
          <a:prstGeom prst="rect">
            <a:avLst/>
          </a:prstGeom>
        </p:spPr>
      </p:pic>
      <p:sp>
        <p:nvSpPr>
          <p:cNvPr id="9" name="TextBox 8"/>
          <p:cNvSpPr txBox="1"/>
          <p:nvPr/>
        </p:nvSpPr>
        <p:spPr>
          <a:xfrm>
            <a:off x="1571493" y="2652516"/>
            <a:ext cx="14325600" cy="1608325"/>
          </a:xfrm>
          <a:prstGeom prst="rect">
            <a:avLst/>
          </a:prstGeom>
          <a:noFill/>
        </p:spPr>
        <p:txBody>
          <a:bodyPr wrap="square" rtlCol="0">
            <a:spAutoFit/>
          </a:bodyPr>
          <a:lstStyle/>
          <a:p>
            <a:pPr>
              <a:lnSpc>
                <a:spcPct val="150000"/>
              </a:lnSpc>
            </a:pPr>
            <a:r>
              <a:rPr lang="en-US" sz="3500" i="1">
                <a:latin typeface="Arial" panose="020B0604020202020204" pitchFamily="34" charset="0"/>
                <a:cs typeface="Arial" panose="020B0604020202020204" pitchFamily="34" charset="0"/>
              </a:rPr>
              <a:t>Quan sát Hình 6.1, em hãy lựa chọn thuật ngữ tương ứng với hình ảnh đại diện của mỗi cuộc cách mạng công nghiệp.</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210445" y="1256988"/>
            <a:ext cx="12013495" cy="901593"/>
          </a:xfrm>
          <a:prstGeom prst="rect">
            <a:avLst/>
          </a:prstGeom>
          <a:noFill/>
        </p:spPr>
        <p:txBody>
          <a:bodyPr wrap="square" rtlCol="0">
            <a:spAutoFit/>
          </a:bodyPr>
          <a:lstStyle/>
          <a:p>
            <a:pPr algn="just">
              <a:lnSpc>
                <a:spcPct val="150000"/>
              </a:lnSpc>
            </a:pPr>
            <a:r>
              <a:rPr lang="en-US" sz="4000" b="1" smtClean="0">
                <a:solidFill>
                  <a:srgbClr val="FF0000"/>
                </a:solidFill>
                <a:latin typeface="Arial" panose="020B0604020202020204" pitchFamily="34" charset="0"/>
                <a:cs typeface="Arial" panose="020B0604020202020204" pitchFamily="34" charset="0"/>
              </a:rPr>
              <a:t>3. Cuộc cách mạng công nghệp lần thứ ba</a:t>
            </a:r>
            <a:endParaRPr lang="vi-VN" sz="40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1200461" y="2382212"/>
            <a:ext cx="9263532" cy="6555641"/>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Bối cảnh ra đời: </a:t>
            </a:r>
          </a:p>
          <a:p>
            <a:pPr marL="571500" indent="-571500">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Cách mạng công nghiệp lần thứ ba ra đời vào những năm 70 của thế kỉ XX, khởi đầu từ nước Mỹ. </a:t>
            </a:r>
            <a:endParaRPr lang="en-US" sz="4000" smtClean="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Phát </a:t>
            </a:r>
            <a:r>
              <a:rPr lang="vi-VN" sz="4000">
                <a:latin typeface="Arial" panose="020B0604020202020204" pitchFamily="34" charset="0"/>
                <a:cs typeface="Arial" panose="020B0604020202020204" pitchFamily="34" charset="0"/>
              </a:rPr>
              <a:t>minh rất quan trọng là máy tính xách tay năm 1970 và mạng internet vào những năm 90 của thế kỉ XX. </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993" y="2826687"/>
            <a:ext cx="6407480" cy="5267856"/>
          </a:xfrm>
          <a:prstGeom prst="rect">
            <a:avLst/>
          </a:prstGeom>
        </p:spPr>
      </p:pic>
    </p:spTree>
    <p:extLst>
      <p:ext uri="{BB962C8B-B14F-4D97-AF65-F5344CB8AC3E}">
        <p14:creationId xmlns:p14="http://schemas.microsoft.com/office/powerpoint/2010/main" val="295122515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0" name="Oval 9"/>
          <p:cNvSpPr/>
          <p:nvPr/>
        </p:nvSpPr>
        <p:spPr>
          <a:xfrm>
            <a:off x="2820861" y="2161540"/>
            <a:ext cx="12725400" cy="5257800"/>
          </a:xfrm>
          <a:prstGeom prst="ellipse">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4939546"/>
            <a:ext cx="6248400" cy="4339456"/>
          </a:xfrm>
          <a:prstGeom prst="rect">
            <a:avLst/>
          </a:prstGeom>
        </p:spPr>
      </p:pic>
      <p:sp>
        <p:nvSpPr>
          <p:cNvPr id="11" name="TextBox 10"/>
          <p:cNvSpPr txBox="1"/>
          <p:nvPr/>
        </p:nvSpPr>
        <p:spPr>
          <a:xfrm>
            <a:off x="4267200" y="2856687"/>
            <a:ext cx="10210800" cy="2041456"/>
          </a:xfrm>
          <a:prstGeom prst="rect">
            <a:avLst/>
          </a:prstGeom>
          <a:noFill/>
        </p:spPr>
        <p:txBody>
          <a:bodyPr wrap="square" rtlCol="0">
            <a:spAutoFit/>
          </a:bodyPr>
          <a:lstStyle/>
          <a:p>
            <a:pPr algn="ctr">
              <a:lnSpc>
                <a:spcPct val="150000"/>
              </a:lnSpc>
            </a:pPr>
            <a:r>
              <a:rPr lang="en-US" sz="4500">
                <a:latin typeface="Arial" panose="020B0604020202020204" pitchFamily="34" charset="0"/>
                <a:cs typeface="Arial" panose="020B0604020202020204" pitchFamily="34" charset="0"/>
              </a:rPr>
              <a:t>Theo</a:t>
            </a:r>
            <a:r>
              <a:rPr lang="vi-VN" sz="4500">
                <a:latin typeface="Arial" panose="020B0604020202020204" pitchFamily="34" charset="0"/>
                <a:cs typeface="Arial" panose="020B0604020202020204" pitchFamily="34" charset="0"/>
              </a:rPr>
              <a:t> em máy tính đã tác động đến sản xuất và đời sống như thế nào</a:t>
            </a:r>
            <a:r>
              <a:rPr lang="vi-VN" sz="4500" smtClean="0">
                <a:latin typeface="Arial" panose="020B0604020202020204" pitchFamily="34" charset="0"/>
                <a:cs typeface="Arial" panose="020B0604020202020204" pitchFamily="34" charset="0"/>
              </a:rPr>
              <a:t>?</a:t>
            </a:r>
            <a:endParaRPr lang="en-US" sz="4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44499"/>
      </p:ext>
    </p:extLst>
  </p:cSld>
  <p:clrMapOvr>
    <a:masterClrMapping/>
  </p:clrMapOvr>
  <p:transition spd="slow">
    <p:comb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1" name="TextBox 10"/>
          <p:cNvSpPr txBox="1"/>
          <p:nvPr/>
        </p:nvSpPr>
        <p:spPr>
          <a:xfrm>
            <a:off x="1430402" y="1544230"/>
            <a:ext cx="15849600" cy="7478970"/>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Tác động của máy tính:</a:t>
            </a:r>
          </a:p>
          <a:p>
            <a:pPr marL="571500" indent="-571500">
              <a:lnSpc>
                <a:spcPct val="150000"/>
              </a:lnSpc>
              <a:buFont typeface="Wingdings" panose="05000000000000000000" pitchFamily="2" charset="2"/>
              <a:buChar char="§"/>
            </a:pPr>
            <a:r>
              <a:rPr lang="vi-VN" sz="4000" smtClean="0">
                <a:cs typeface="Arial" panose="020B0604020202020204" pitchFamily="34" charset="0"/>
              </a:rPr>
              <a:t>Sự </a:t>
            </a:r>
            <a:r>
              <a:rPr lang="vi-VN" sz="4000">
                <a:cs typeface="Arial" panose="020B0604020202020204" pitchFamily="34" charset="0"/>
              </a:rPr>
              <a:t>ra đời của máy tính và tự động hóa sản xuất đã làm giảm giá thành, nâng cao chất lượng và số lượng sản phẩm.</a:t>
            </a:r>
          </a:p>
          <a:p>
            <a:pPr marL="571500" indent="-571500">
              <a:lnSpc>
                <a:spcPct val="150000"/>
              </a:lnSpc>
              <a:buFont typeface="Wingdings" panose="05000000000000000000" pitchFamily="2" charset="2"/>
              <a:buChar char="§"/>
            </a:pPr>
            <a:r>
              <a:rPr lang="vi-VN" sz="4000" smtClean="0">
                <a:cs typeface="Arial" panose="020B0604020202020204" pitchFamily="34" charset="0"/>
              </a:rPr>
              <a:t>Tạo </a:t>
            </a:r>
            <a:r>
              <a:rPr lang="vi-VN" sz="4000">
                <a:cs typeface="Arial" panose="020B0604020202020204" pitchFamily="34" charset="0"/>
              </a:rPr>
              <a:t>bước nhảy vọt về năng suất lao động, về quy mô và tốc độ phát triển sản xuất, làm biến đổi mạnh mẽ đời sống con người và xã hội.</a:t>
            </a:r>
          </a:p>
          <a:p>
            <a:pPr marL="571500" indent="-571500">
              <a:lnSpc>
                <a:spcPct val="150000"/>
              </a:lnSpc>
              <a:buFont typeface="Wingdings" panose="05000000000000000000" pitchFamily="2" charset="2"/>
              <a:buChar char="§"/>
            </a:pPr>
            <a:r>
              <a:rPr lang="vi-VN" sz="4000" smtClean="0">
                <a:cs typeface="Arial" panose="020B0604020202020204" pitchFamily="34" charset="0"/>
              </a:rPr>
              <a:t>Nhiều </a:t>
            </a:r>
            <a:r>
              <a:rPr lang="vi-VN" sz="4000">
                <a:cs typeface="Arial" panose="020B0604020202020204" pitchFamily="34" charset="0"/>
              </a:rPr>
              <a:t>ngành công nghiệp truyền thống bị mất đi, nhiều ngành công nghiệp mới ra đời.</a:t>
            </a:r>
          </a:p>
        </p:txBody>
      </p:sp>
    </p:spTree>
    <p:extLst>
      <p:ext uri="{BB962C8B-B14F-4D97-AF65-F5344CB8AC3E}">
        <p14:creationId xmlns:p14="http://schemas.microsoft.com/office/powerpoint/2010/main" val="216609397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 calcmode="lin" valueType="num">
                                      <p:cBhvr additive="base">
                                        <p:cTn id="18"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 calcmode="lin" valueType="num">
                                      <p:cBhvr additive="base">
                                        <p:cTn id="24"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1" name="TextBox 10"/>
          <p:cNvSpPr txBox="1"/>
          <p:nvPr/>
        </p:nvSpPr>
        <p:spPr>
          <a:xfrm>
            <a:off x="1398194" y="1671845"/>
            <a:ext cx="15409797" cy="7478970"/>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Đặc điểm:</a:t>
            </a:r>
          </a:p>
          <a:p>
            <a:pPr algn="just">
              <a:lnSpc>
                <a:spcPct val="150000"/>
              </a:lnSpc>
            </a:pPr>
            <a:r>
              <a:rPr lang="en-US" sz="4000" smtClean="0">
                <a:latin typeface="Arial" panose="020B0604020202020204" pitchFamily="34" charset="0"/>
                <a:cs typeface="Arial" panose="020B0604020202020204" pitchFamily="34" charset="0"/>
              </a:rPr>
              <a:t>Đặc trưng là công nghệ thông tin và tự động hoá.</a:t>
            </a:r>
          </a:p>
          <a:p>
            <a:pPr algn="just">
              <a:lnSpc>
                <a:spcPct val="150000"/>
              </a:lnSpc>
            </a:pPr>
            <a:r>
              <a:rPr lang="en-US" sz="4000" smtClean="0">
                <a:latin typeface="Arial" panose="020B0604020202020204" pitchFamily="34" charset="0"/>
                <a:cs typeface="Arial" panose="020B0604020202020204" pitchFamily="34" charset="0"/>
              </a:rPr>
              <a:t>Xoá </a:t>
            </a:r>
            <a:r>
              <a:rPr lang="en-US" sz="4000">
                <a:latin typeface="Arial" panose="020B0604020202020204" pitchFamily="34" charset="0"/>
                <a:cs typeface="Arial" panose="020B0604020202020204" pitchFamily="34" charset="0"/>
              </a:rPr>
              <a:t>nhoà mọi ranh giới giữa các nhà máy, vùng miền, quốc gia, khu vực và mang lại sự kết nối thông tin toàn </a:t>
            </a:r>
            <a:r>
              <a:rPr lang="en-US" sz="4000" smtClean="0">
                <a:latin typeface="Arial" panose="020B0604020202020204" pitchFamily="34" charset="0"/>
                <a:cs typeface="Arial" panose="020B0604020202020204" pitchFamily="34" charset="0"/>
              </a:rPr>
              <a:t>cầu.</a:t>
            </a:r>
          </a:p>
          <a:p>
            <a:pPr marL="571500" indent="-571500" algn="just">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Vai trò:</a:t>
            </a:r>
          </a:p>
          <a:p>
            <a:pPr algn="just">
              <a:lnSpc>
                <a:spcPct val="150000"/>
              </a:lnSpc>
            </a:pPr>
            <a:r>
              <a:rPr lang="vi-VN" sz="4000" smtClean="0">
                <a:latin typeface="Arial" panose="020B0604020202020204" pitchFamily="34" charset="0"/>
                <a:cs typeface="Arial" panose="020B0604020202020204" pitchFamily="34" charset="0"/>
              </a:rPr>
              <a:t>Tạo </a:t>
            </a:r>
            <a:r>
              <a:rPr lang="vi-VN" sz="4000">
                <a:latin typeface="Arial" panose="020B0604020202020204" pitchFamily="34" charset="0"/>
                <a:cs typeface="Arial" panose="020B0604020202020204" pitchFamily="34" charset="0"/>
              </a:rPr>
              <a:t>ra bước nhảy vọt về năng suất lao động, về quy mô và tốc độ phát triển sản xuất, làm biến đổi mạnh mẽ đời sống con người và xã </a:t>
            </a:r>
            <a:r>
              <a:rPr lang="vi-VN" sz="4000" smtClean="0">
                <a:latin typeface="Arial" panose="020B0604020202020204" pitchFamily="34" charset="0"/>
                <a:cs typeface="Arial" panose="020B0604020202020204" pitchFamily="34" charset="0"/>
              </a:rPr>
              <a:t>hội</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48278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5" name="Picture 4"/>
          <p:cNvPicPr>
            <a:picLocks noChangeAspect="1"/>
          </p:cNvPicPr>
          <p:nvPr/>
        </p:nvPicPr>
        <p:blipFill>
          <a:blip r:embed="rId6"/>
          <a:stretch>
            <a:fillRect/>
          </a:stretch>
        </p:blipFill>
        <p:spPr>
          <a:xfrm>
            <a:off x="2673876" y="3091412"/>
            <a:ext cx="5334000" cy="5220909"/>
          </a:xfrm>
          <a:prstGeom prst="ellipse">
            <a:avLst/>
          </a:prstGeom>
        </p:spPr>
      </p:pic>
      <p:pic>
        <p:nvPicPr>
          <p:cNvPr id="6" name="Picture 5"/>
          <p:cNvPicPr>
            <a:picLocks noChangeAspect="1"/>
          </p:cNvPicPr>
          <p:nvPr/>
        </p:nvPicPr>
        <p:blipFill>
          <a:blip r:embed="rId7"/>
          <a:stretch>
            <a:fillRect/>
          </a:stretch>
        </p:blipFill>
        <p:spPr>
          <a:xfrm>
            <a:off x="10308853" y="2639802"/>
            <a:ext cx="5674439" cy="5611656"/>
          </a:xfrm>
          <a:prstGeom prst="ellipse">
            <a:avLst/>
          </a:prstGeom>
        </p:spPr>
      </p:pic>
      <p:sp>
        <p:nvSpPr>
          <p:cNvPr id="8" name="TextBox 7"/>
          <p:cNvSpPr txBox="1"/>
          <p:nvPr/>
        </p:nvSpPr>
        <p:spPr>
          <a:xfrm>
            <a:off x="3092976" y="8441097"/>
            <a:ext cx="4495800" cy="707886"/>
          </a:xfrm>
          <a:prstGeom prst="rect">
            <a:avLst/>
          </a:prstGeom>
          <a:noFill/>
        </p:spPr>
        <p:txBody>
          <a:bodyPr wrap="square" rtlCol="0">
            <a:spAutoFit/>
          </a:bodyPr>
          <a:lstStyle/>
          <a:p>
            <a:pPr algn="ctr"/>
            <a:r>
              <a:rPr lang="en-US" sz="4000" b="1" smtClean="0">
                <a:solidFill>
                  <a:srgbClr val="002060"/>
                </a:solidFill>
                <a:latin typeface="Arial" panose="020B0604020202020204" pitchFamily="34" charset="0"/>
                <a:cs typeface="Arial" panose="020B0604020202020204" pitchFamily="34" charset="0"/>
              </a:rPr>
              <a:t>Người lao động</a:t>
            </a:r>
            <a:endParaRPr lang="en-US" sz="4000" b="1">
              <a:solidFill>
                <a:srgbClr val="002060"/>
              </a:solidFill>
              <a:latin typeface="Arial" panose="020B0604020202020204" pitchFamily="34" charset="0"/>
              <a:cs typeface="Arial" panose="020B0604020202020204" pitchFamily="34" charset="0"/>
            </a:endParaRPr>
          </a:p>
        </p:txBody>
      </p:sp>
      <p:sp>
        <p:nvSpPr>
          <p:cNvPr id="12" name="TextBox 11"/>
          <p:cNvSpPr txBox="1"/>
          <p:nvPr/>
        </p:nvSpPr>
        <p:spPr>
          <a:xfrm>
            <a:off x="11189002" y="8391884"/>
            <a:ext cx="4495800" cy="707886"/>
          </a:xfrm>
          <a:prstGeom prst="rect">
            <a:avLst/>
          </a:prstGeom>
          <a:noFill/>
        </p:spPr>
        <p:txBody>
          <a:bodyPr wrap="square" rtlCol="0">
            <a:spAutoFit/>
          </a:bodyPr>
          <a:lstStyle/>
          <a:p>
            <a:pPr algn="ctr"/>
            <a:r>
              <a:rPr lang="en-US" sz="4000" b="1" smtClean="0">
                <a:solidFill>
                  <a:srgbClr val="002060"/>
                </a:solidFill>
                <a:latin typeface="Arial" panose="020B0604020202020204" pitchFamily="34" charset="0"/>
                <a:cs typeface="Arial" panose="020B0604020202020204" pitchFamily="34" charset="0"/>
              </a:rPr>
              <a:t>Robot </a:t>
            </a:r>
            <a:endParaRPr lang="en-US" sz="4000" b="1">
              <a:solidFill>
                <a:srgbClr val="002060"/>
              </a:solidFill>
              <a:latin typeface="Arial" panose="020B0604020202020204" pitchFamily="34" charset="0"/>
              <a:cs typeface="Arial" panose="020B0604020202020204" pitchFamily="34" charset="0"/>
            </a:endParaRPr>
          </a:p>
        </p:txBody>
      </p:sp>
      <p:sp>
        <p:nvSpPr>
          <p:cNvPr id="9" name="Right Arrow 8"/>
          <p:cNvSpPr/>
          <p:nvPr/>
        </p:nvSpPr>
        <p:spPr>
          <a:xfrm>
            <a:off x="8544441" y="4942840"/>
            <a:ext cx="1524000" cy="1143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905000" y="1664985"/>
            <a:ext cx="5302776" cy="784830"/>
          </a:xfrm>
          <a:prstGeom prst="rect">
            <a:avLst/>
          </a:prstGeom>
          <a:noFill/>
        </p:spPr>
        <p:txBody>
          <a:bodyPr wrap="square" rtlCol="0">
            <a:spAutoFit/>
          </a:bodyPr>
          <a:lstStyle/>
          <a:p>
            <a:pPr marL="571500" indent="-571500">
              <a:buFont typeface="Wingdings" panose="05000000000000000000" pitchFamily="2" charset="2"/>
              <a:buChar char="Ø"/>
            </a:pPr>
            <a:r>
              <a:rPr lang="en-US" sz="4500" b="1" smtClean="0">
                <a:latin typeface="Arial" panose="020B0604020202020204" pitchFamily="34" charset="0"/>
                <a:cs typeface="Arial" panose="020B0604020202020204" pitchFamily="34" charset="0"/>
              </a:rPr>
              <a:t>Hệ quả:</a:t>
            </a:r>
            <a:endParaRPr lang="en-US" sz="4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29305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11" name="Picture 10"/>
          <p:cNvPicPr>
            <a:picLocks noChangeAspect="1"/>
          </p:cNvPicPr>
          <p:nvPr/>
        </p:nvPicPr>
        <p:blipFill>
          <a:blip r:embed="rId6"/>
          <a:stretch>
            <a:fillRect/>
          </a:stretch>
        </p:blipFill>
        <p:spPr>
          <a:xfrm>
            <a:off x="1722120" y="2971259"/>
            <a:ext cx="8305983" cy="4568291"/>
          </a:xfrm>
          <a:prstGeom prst="rect">
            <a:avLst/>
          </a:prstGeom>
        </p:spPr>
      </p:pic>
      <p:sp>
        <p:nvSpPr>
          <p:cNvPr id="14" name="TextBox 13"/>
          <p:cNvSpPr txBox="1"/>
          <p:nvPr/>
        </p:nvSpPr>
        <p:spPr>
          <a:xfrm>
            <a:off x="1752600" y="1409700"/>
            <a:ext cx="8305983"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b="1" smtClean="0">
                <a:latin typeface="Arial" panose="020B0604020202020204" pitchFamily="34" charset="0"/>
                <a:cs typeface="Arial" panose="020B0604020202020204" pitchFamily="34" charset="0"/>
              </a:rPr>
              <a:t>Một số phát minh</a:t>
            </a:r>
            <a:endParaRPr lang="en-US" sz="4000" b="1">
              <a:latin typeface="Arial" panose="020B0604020202020204" pitchFamily="34" charset="0"/>
              <a:cs typeface="Arial" panose="020B0604020202020204" pitchFamily="34" charset="0"/>
            </a:endParaRPr>
          </a:p>
        </p:txBody>
      </p:sp>
      <p:sp>
        <p:nvSpPr>
          <p:cNvPr id="15" name="TextBox 14"/>
          <p:cNvSpPr txBox="1"/>
          <p:nvPr/>
        </p:nvSpPr>
        <p:spPr>
          <a:xfrm>
            <a:off x="2102853" y="8039389"/>
            <a:ext cx="7010400" cy="630942"/>
          </a:xfrm>
          <a:prstGeom prst="rect">
            <a:avLst/>
          </a:prstGeom>
          <a:noFill/>
        </p:spPr>
        <p:txBody>
          <a:bodyPr wrap="square" rtlCol="0">
            <a:spAutoFit/>
          </a:bodyPr>
          <a:lstStyle/>
          <a:p>
            <a:pPr algn="ctr"/>
            <a:r>
              <a:rPr lang="en-US" sz="3500" b="1" smtClean="0">
                <a:solidFill>
                  <a:srgbClr val="002060"/>
                </a:solidFill>
                <a:latin typeface="Arial" panose="020B0604020202020204" pitchFamily="34" charset="0"/>
                <a:cs typeface="Arial" panose="020B0604020202020204" pitchFamily="34" charset="0"/>
              </a:rPr>
              <a:t>Máy tính điện tử (1943)</a:t>
            </a:r>
            <a:endParaRPr lang="en-US" sz="3500" b="1">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10323096" y="2247900"/>
            <a:ext cx="6589648" cy="6555641"/>
          </a:xfrm>
          <a:prstGeom prst="rect">
            <a:avLst/>
          </a:prstGeom>
          <a:noFill/>
        </p:spPr>
        <p:txBody>
          <a:bodyPr wrap="square" rtlCol="0">
            <a:spAutoFit/>
          </a:bodyPr>
          <a:lstStyle/>
          <a:p>
            <a:pPr algn="just">
              <a:lnSpc>
                <a:spcPct val="150000"/>
              </a:lnSpc>
            </a:pPr>
            <a:r>
              <a:rPr lang="vi-VN" sz="3500" i="1"/>
              <a:t>ENIAC (Electronic Numerical Integrator And Computer</a:t>
            </a:r>
            <a:r>
              <a:rPr lang="vi-VN" sz="3500" i="1" smtClean="0"/>
              <a:t>)</a:t>
            </a:r>
            <a:r>
              <a:rPr lang="en-US" sz="3500" i="1" smtClean="0"/>
              <a:t> là máy tínhd điện tử đầu tiên </a:t>
            </a:r>
            <a:r>
              <a:rPr lang="vi-VN" sz="3500" i="1"/>
              <a:t>do John Maudhly ( 1907 – 1980) và John Presper Eckert (1919 – 1995) tại Đại học Pennsylvania thiết kế vào năm 1943, hoàn thành vào năm 1946</a:t>
            </a:r>
            <a:r>
              <a:rPr lang="vi-VN" sz="3500" i="1" smtClean="0"/>
              <a:t>.</a:t>
            </a:r>
            <a:endParaRPr lang="en-US" sz="3500" i="1"/>
          </a:p>
        </p:txBody>
      </p:sp>
    </p:spTree>
    <p:extLst>
      <p:ext uri="{BB962C8B-B14F-4D97-AF65-F5344CB8AC3E}">
        <p14:creationId xmlns:p14="http://schemas.microsoft.com/office/powerpoint/2010/main" val="219188967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1562443" y="1349514"/>
            <a:ext cx="9753600" cy="707886"/>
          </a:xfrm>
          <a:prstGeom prst="rect">
            <a:avLst/>
          </a:prstGeom>
          <a:noFill/>
        </p:spPr>
        <p:txBody>
          <a:bodyPr wrap="square" rtlCol="0">
            <a:spAutoFit/>
          </a:bodyPr>
          <a:lstStyle/>
          <a:p>
            <a:r>
              <a:rPr lang="vi-VN" sz="4000" b="1">
                <a:solidFill>
                  <a:srgbClr val="FF0000"/>
                </a:solidFill>
              </a:rPr>
              <a:t>4. Cách mạng công nghiệp lần thứ </a:t>
            </a:r>
            <a:r>
              <a:rPr lang="vi-VN" sz="4000" b="1" smtClean="0">
                <a:solidFill>
                  <a:srgbClr val="FF0000"/>
                </a:solidFill>
              </a:rPr>
              <a:t>tư</a:t>
            </a:r>
            <a:endParaRPr lang="en-US" sz="4000" b="1">
              <a:solidFill>
                <a:srgbClr val="FF0000"/>
              </a:solidFill>
            </a:endParaRPr>
          </a:p>
        </p:txBody>
      </p:sp>
      <p:pic>
        <p:nvPicPr>
          <p:cNvPr id="8" name="Picture 7"/>
          <p:cNvPicPr>
            <a:picLocks noChangeAspect="1"/>
          </p:cNvPicPr>
          <p:nvPr/>
        </p:nvPicPr>
        <p:blipFill>
          <a:blip r:embed="rId6"/>
          <a:stretch>
            <a:fillRect/>
          </a:stretch>
        </p:blipFill>
        <p:spPr>
          <a:xfrm>
            <a:off x="8629527" y="4599030"/>
            <a:ext cx="8557890" cy="4546809"/>
          </a:xfrm>
          <a:prstGeom prst="rect">
            <a:avLst/>
          </a:prstGeom>
        </p:spPr>
      </p:pic>
      <p:sp>
        <p:nvSpPr>
          <p:cNvPr id="6" name="Oval Callout 5"/>
          <p:cNvSpPr/>
          <p:nvPr/>
        </p:nvSpPr>
        <p:spPr>
          <a:xfrm>
            <a:off x="1143000" y="2345786"/>
            <a:ext cx="8876957" cy="3924300"/>
          </a:xfrm>
          <a:prstGeom prst="wedgeEllipseCallout">
            <a:avLst>
              <a:gd name="adj1" fmla="val -59344"/>
              <a:gd name="adj2" fmla="val 37297"/>
            </a:avLst>
          </a:prstGeom>
          <a:solidFill>
            <a:schemeClr val="accent3">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Theo em, điều khiển thông minh đã tác động đến sản xuất và đời sống </a:t>
            </a:r>
            <a:r>
              <a:rPr lang="en-US" sz="3500" smtClean="0">
                <a:solidFill>
                  <a:schemeClr val="tx1"/>
                </a:solidFill>
                <a:latin typeface="Arial" panose="020B0604020202020204" pitchFamily="34" charset="0"/>
                <a:cs typeface="Arial" panose="020B0604020202020204" pitchFamily="34" charset="0"/>
              </a:rPr>
              <a:t>như thế nào?</a:t>
            </a:r>
            <a:endParaRPr lang="en-US" sz="3500">
              <a:solidFill>
                <a:schemeClr val="tx1"/>
              </a:solidFill>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7"/>
          <a:srcRect/>
          <a:stretch>
            <a:fillRect/>
          </a:stretch>
        </p:blipFill>
        <p:spPr>
          <a:xfrm>
            <a:off x="1932761" y="5771892"/>
            <a:ext cx="2264712" cy="3486408"/>
          </a:xfrm>
          <a:prstGeom prst="rect">
            <a:avLst/>
          </a:prstGeom>
        </p:spPr>
      </p:pic>
      <p:pic>
        <p:nvPicPr>
          <p:cNvPr id="18" name="Picture 4"/>
          <p:cNvPicPr>
            <a:picLocks noChangeAspect="1"/>
          </p:cNvPicPr>
          <p:nvPr/>
        </p:nvPicPr>
        <p:blipFill>
          <a:blip r:embed="rId8"/>
          <a:srcRect/>
          <a:stretch>
            <a:fillRect/>
          </a:stretch>
        </p:blipFill>
        <p:spPr>
          <a:xfrm>
            <a:off x="4987234" y="5906352"/>
            <a:ext cx="2035347" cy="3494157"/>
          </a:xfrm>
          <a:prstGeom prst="rect">
            <a:avLst/>
          </a:prstGeom>
        </p:spPr>
      </p:pic>
    </p:spTree>
    <p:extLst>
      <p:ext uri="{BB962C8B-B14F-4D97-AF65-F5344CB8AC3E}">
        <p14:creationId xmlns:p14="http://schemas.microsoft.com/office/powerpoint/2010/main" val="325523633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546593" y="1404015"/>
            <a:ext cx="15319006" cy="747897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4000" b="1" smtClean="0">
                <a:latin typeface="Arial" panose="020B0604020202020204" pitchFamily="34" charset="0"/>
                <a:cs typeface="Arial" panose="020B0604020202020204" pitchFamily="34" charset="0"/>
              </a:rPr>
              <a:t>Bối cảnh ra đời và các thành tựu:</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Năm </a:t>
            </a:r>
            <a:r>
              <a:rPr lang="en-US" sz="4000">
                <a:latin typeface="Arial" panose="020B0604020202020204" pitchFamily="34" charset="0"/>
                <a:cs typeface="Arial" panose="020B0604020202020204" pitchFamily="34" charset="0"/>
              </a:rPr>
              <a:t>2011, thuật ngữ Công nghiệp 4.0 lần đầu tiên được sử dụng tại Đức. </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Tới </a:t>
            </a:r>
            <a:r>
              <a:rPr lang="en-US" sz="4000">
                <a:latin typeface="Arial" panose="020B0604020202020204" pitchFamily="34" charset="0"/>
                <a:cs typeface="Arial" panose="020B0604020202020204" pitchFamily="34" charset="0"/>
              </a:rPr>
              <a:t>năm 2016, Diễn đàn kinh tế thế giới với chủ đề "Làm chủ cách mạng công nghiệp lần thứ tư", chính thức đánh dấu tự khởi đầu của cuộc cách mạng công nghiệp lần thứ </a:t>
            </a:r>
            <a:r>
              <a:rPr lang="en-US" sz="4000" smtClean="0">
                <a:latin typeface="Arial" panose="020B0604020202020204" pitchFamily="34" charset="0"/>
                <a:cs typeface="Arial" panose="020B0604020202020204" pitchFamily="34" charset="0"/>
              </a:rPr>
              <a:t>tư.</a:t>
            </a:r>
          </a:p>
          <a:p>
            <a:pPr marL="571500" indent="-571500">
              <a:lnSpc>
                <a:spcPct val="150000"/>
              </a:lnSpc>
              <a:buFontTx/>
              <a:buChar char="-"/>
            </a:pPr>
            <a:r>
              <a:rPr lang="en-US" sz="4000" smtClean="0">
                <a:latin typeface="Arial" panose="020B0604020202020204" pitchFamily="34" charset="0"/>
                <a:cs typeface="Arial" panose="020B0604020202020204" pitchFamily="34" charset="0"/>
              </a:rPr>
              <a:t>Là sự </a:t>
            </a:r>
            <a:r>
              <a:rPr lang="en-US" sz="4000">
                <a:latin typeface="Arial" panose="020B0604020202020204" pitchFamily="34" charset="0"/>
                <a:cs typeface="Arial" panose="020B0604020202020204" pitchFamily="34" charset="0"/>
              </a:rPr>
              <a:t>tích hợp công nghệ của cách mạng công nghiệp lần thứ ba với các công nghệ mới</a:t>
            </a:r>
          </a:p>
        </p:txBody>
      </p:sp>
    </p:spTree>
    <p:extLst>
      <p:ext uri="{BB962C8B-B14F-4D97-AF65-F5344CB8AC3E}">
        <p14:creationId xmlns:p14="http://schemas.microsoft.com/office/powerpoint/2010/main" val="167723955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pic>
        <p:nvPicPr>
          <p:cNvPr id="5" name="Picture 4"/>
          <p:cNvPicPr>
            <a:picLocks noChangeAspect="1"/>
          </p:cNvPicPr>
          <p:nvPr/>
        </p:nvPicPr>
        <p:blipFill>
          <a:blip r:embed="rId6"/>
          <a:stretch>
            <a:fillRect/>
          </a:stretch>
        </p:blipFill>
        <p:spPr>
          <a:xfrm>
            <a:off x="1554930" y="4560459"/>
            <a:ext cx="5029200" cy="3919361"/>
          </a:xfrm>
          <a:prstGeom prst="ellipse">
            <a:avLst/>
          </a:prstGeom>
        </p:spPr>
      </p:pic>
      <p:pic>
        <p:nvPicPr>
          <p:cNvPr id="6" name="Picture 5"/>
          <p:cNvPicPr>
            <a:picLocks noChangeAspect="1"/>
          </p:cNvPicPr>
          <p:nvPr/>
        </p:nvPicPr>
        <p:blipFill>
          <a:blip r:embed="rId7"/>
          <a:stretch>
            <a:fillRect/>
          </a:stretch>
        </p:blipFill>
        <p:spPr>
          <a:xfrm>
            <a:off x="7264442" y="4557999"/>
            <a:ext cx="3752659" cy="3909020"/>
          </a:xfrm>
          <a:prstGeom prst="ellipse">
            <a:avLst/>
          </a:prstGeom>
        </p:spPr>
      </p:pic>
      <p:pic>
        <p:nvPicPr>
          <p:cNvPr id="8" name="Picture 7"/>
          <p:cNvPicPr>
            <a:picLocks noChangeAspect="1"/>
          </p:cNvPicPr>
          <p:nvPr/>
        </p:nvPicPr>
        <p:blipFill>
          <a:blip r:embed="rId8"/>
          <a:stretch>
            <a:fillRect/>
          </a:stretch>
        </p:blipFill>
        <p:spPr>
          <a:xfrm>
            <a:off x="12331359" y="4614726"/>
            <a:ext cx="3882185" cy="3865094"/>
          </a:xfrm>
          <a:prstGeom prst="ellipse">
            <a:avLst/>
          </a:prstGeom>
        </p:spPr>
      </p:pic>
      <p:sp>
        <p:nvSpPr>
          <p:cNvPr id="11" name="Rounded Rectangle 10"/>
          <p:cNvSpPr/>
          <p:nvPr/>
        </p:nvSpPr>
        <p:spPr>
          <a:xfrm>
            <a:off x="6654842" y="1649727"/>
            <a:ext cx="4971858" cy="1524000"/>
          </a:xfrm>
          <a:prstGeom prst="roundRect">
            <a:avLst/>
          </a:prstGeom>
          <a:solidFill>
            <a:srgbClr val="FF993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chemeClr val="tx1"/>
                </a:solidFill>
                <a:latin typeface="Arial" panose="020B0604020202020204" pitchFamily="34" charset="0"/>
                <a:cs typeface="Arial" panose="020B0604020202020204" pitchFamily="34" charset="0"/>
              </a:rPr>
              <a:t>Thành tựu</a:t>
            </a:r>
            <a:endParaRPr lang="en-US" sz="4500" b="1">
              <a:solidFill>
                <a:schemeClr val="tx1"/>
              </a:solidFill>
              <a:latin typeface="Arial" panose="020B0604020202020204" pitchFamily="34" charset="0"/>
              <a:cs typeface="Arial" panose="020B0604020202020204" pitchFamily="34" charset="0"/>
            </a:endParaRPr>
          </a:p>
        </p:txBody>
      </p:sp>
      <p:cxnSp>
        <p:nvCxnSpPr>
          <p:cNvPr id="13" name="Straight Arrow Connector 12"/>
          <p:cNvCxnSpPr>
            <a:stCxn id="11" idx="2"/>
          </p:cNvCxnSpPr>
          <p:nvPr/>
        </p:nvCxnSpPr>
        <p:spPr>
          <a:xfrm flipH="1">
            <a:off x="4267200" y="3173727"/>
            <a:ext cx="4873571" cy="1384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2"/>
            <a:endCxn id="6" idx="0"/>
          </p:cNvCxnSpPr>
          <p:nvPr/>
        </p:nvCxnSpPr>
        <p:spPr>
          <a:xfrm>
            <a:off x="9140771" y="3173727"/>
            <a:ext cx="1" cy="13842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8" idx="0"/>
          </p:cNvCxnSpPr>
          <p:nvPr/>
        </p:nvCxnSpPr>
        <p:spPr>
          <a:xfrm>
            <a:off x="9182174" y="3215130"/>
            <a:ext cx="5090278" cy="1399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1635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747897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vi-VN" sz="4000" b="1" smtClean="0">
                <a:cs typeface="Arial" panose="020B0604020202020204" pitchFamily="34" charset="0"/>
              </a:rPr>
              <a:t>Vai </a:t>
            </a:r>
            <a:r>
              <a:rPr lang="vi-VN" sz="4000" b="1">
                <a:cs typeface="Arial" panose="020B0604020202020204" pitchFamily="34" charset="0"/>
              </a:rPr>
              <a:t>trò và đặc điểm:</a:t>
            </a:r>
          </a:p>
          <a:p>
            <a:pPr marL="571500" indent="-571500" algn="just">
              <a:lnSpc>
                <a:spcPct val="150000"/>
              </a:lnSpc>
              <a:buFontTx/>
              <a:buChar char="-"/>
            </a:pPr>
            <a:r>
              <a:rPr lang="vi-VN" sz="4000" smtClean="0">
                <a:cs typeface="Arial" panose="020B0604020202020204" pitchFamily="34" charset="0"/>
              </a:rPr>
              <a:t>Cách </a:t>
            </a:r>
            <a:r>
              <a:rPr lang="vi-VN" sz="4000">
                <a:cs typeface="Arial" panose="020B0604020202020204" pitchFamily="34" charset="0"/>
              </a:rPr>
              <a:t>mạng công nghiệp lần thứ tư có đặc trưng cơ bản là công nghệ số, tính kết nối và trí thông minh nhân </a:t>
            </a:r>
            <a:r>
              <a:rPr lang="vi-VN" sz="4000" smtClean="0">
                <a:cs typeface="Arial" panose="020B0604020202020204" pitchFamily="34" charset="0"/>
              </a:rPr>
              <a:t>tạo.</a:t>
            </a:r>
            <a:endParaRPr lang="en-US" sz="4000" smtClean="0">
              <a:cs typeface="Arial" panose="020B0604020202020204" pitchFamily="34" charset="0"/>
            </a:endParaRPr>
          </a:p>
          <a:p>
            <a:pPr marL="571500" indent="-571500" algn="just">
              <a:lnSpc>
                <a:spcPct val="150000"/>
              </a:lnSpc>
              <a:buFontTx/>
              <a:buChar char="-"/>
            </a:pPr>
            <a:r>
              <a:rPr lang="vi-VN" sz="4000" smtClean="0">
                <a:cs typeface="Arial" panose="020B0604020202020204" pitchFamily="34" charset="0"/>
              </a:rPr>
              <a:t>Tác </a:t>
            </a:r>
            <a:r>
              <a:rPr lang="vi-VN" sz="4000">
                <a:cs typeface="Arial" panose="020B0604020202020204" pitchFamily="34" charset="0"/>
              </a:rPr>
              <a:t>động mạnh mà tới mọi mặt của đời sống xã hội, thay đổi cách thức sống, làm việc, sản xuất và di chuyển của con người, xuất hiện nhiều hình thức kinh doanh mới, thay đổi mạnh mẽ quán trị xã hội với việc hình thành chính phủ số, kinh tế số và xã hội số.</a:t>
            </a:r>
          </a:p>
        </p:txBody>
      </p:sp>
    </p:spTree>
    <p:extLst>
      <p:ext uri="{BB962C8B-B14F-4D97-AF65-F5344CB8AC3E}">
        <p14:creationId xmlns:p14="http://schemas.microsoft.com/office/powerpoint/2010/main" val="58812713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9414027" cy="859851"/>
          </a:xfrm>
          <a:prstGeom prst="rect">
            <a:avLst/>
          </a:prstGeom>
        </p:spPr>
        <p:txBody>
          <a:bodyPr lIns="0" tIns="0" rIns="0" bIns="0" rtlCol="0" anchor="t">
            <a:spAutoFit/>
          </a:bodyPr>
          <a:lstStyle/>
          <a:p>
            <a:pPr marL="0" lvl="0" indent="0" algn="l">
              <a:lnSpc>
                <a:spcPts val="7200"/>
              </a:lnSpc>
              <a:spcBef>
                <a:spcPct val="0"/>
              </a:spcBef>
            </a:pPr>
            <a:r>
              <a:rPr lang="en-US" sz="5000" b="1" smtClean="0">
                <a:latin typeface="Arial" panose="020B0604020202020204" pitchFamily="34" charset="0"/>
                <a:cs typeface="Arial" panose="020B0604020202020204" pitchFamily="34" charset="0"/>
              </a:rPr>
              <a:t>KHỞI ĐỘNG</a:t>
            </a:r>
            <a:endParaRPr lang="en-US" sz="50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79421" y="1074945"/>
            <a:ext cx="1370038" cy="3252315"/>
          </a:xfrm>
          <a:prstGeom prst="rect">
            <a:avLst/>
          </a:prstGeom>
        </p:spPr>
      </p:pic>
      <p:pic>
        <p:nvPicPr>
          <p:cNvPr id="8" name="Picture 7"/>
          <p:cNvPicPr>
            <a:picLocks noChangeAspect="1"/>
          </p:cNvPicPr>
          <p:nvPr/>
        </p:nvPicPr>
        <p:blipFill rotWithShape="1">
          <a:blip r:embed="rId4"/>
          <a:srcRect l="6415" t="33311" r="74843" b="19352"/>
          <a:stretch/>
        </p:blipFill>
        <p:spPr>
          <a:xfrm>
            <a:off x="1177332" y="5910991"/>
            <a:ext cx="2714979" cy="2819400"/>
          </a:xfrm>
          <a:prstGeom prst="ellipse">
            <a:avLst/>
          </a:prstGeom>
        </p:spPr>
      </p:pic>
      <p:pic>
        <p:nvPicPr>
          <p:cNvPr id="10" name="Picture 9"/>
          <p:cNvPicPr>
            <a:picLocks noChangeAspect="1"/>
          </p:cNvPicPr>
          <p:nvPr/>
        </p:nvPicPr>
        <p:blipFill rotWithShape="1">
          <a:blip r:embed="rId4"/>
          <a:srcRect l="29828" t="34354" r="51239" b="19597"/>
          <a:stretch/>
        </p:blipFill>
        <p:spPr>
          <a:xfrm>
            <a:off x="5550330" y="5870146"/>
            <a:ext cx="2819400" cy="2819401"/>
          </a:xfrm>
          <a:prstGeom prst="ellipse">
            <a:avLst/>
          </a:prstGeom>
        </p:spPr>
      </p:pic>
      <p:pic>
        <p:nvPicPr>
          <p:cNvPr id="11" name="Picture 10"/>
          <p:cNvPicPr>
            <a:picLocks noChangeAspect="1"/>
          </p:cNvPicPr>
          <p:nvPr/>
        </p:nvPicPr>
        <p:blipFill rotWithShape="1">
          <a:blip r:embed="rId4"/>
          <a:srcRect l="53719" t="31953" r="28099" b="19805"/>
          <a:stretch/>
        </p:blipFill>
        <p:spPr>
          <a:xfrm>
            <a:off x="9581666" y="5764470"/>
            <a:ext cx="2667000" cy="2909455"/>
          </a:xfrm>
          <a:prstGeom prst="ellipse">
            <a:avLst/>
          </a:prstGeom>
        </p:spPr>
      </p:pic>
      <p:pic>
        <p:nvPicPr>
          <p:cNvPr id="12" name="Picture 11"/>
          <p:cNvPicPr>
            <a:picLocks noChangeAspect="1"/>
          </p:cNvPicPr>
          <p:nvPr/>
        </p:nvPicPr>
        <p:blipFill rotWithShape="1">
          <a:blip r:embed="rId4"/>
          <a:srcRect l="76446" t="33920" r="4546" b="19849"/>
          <a:stretch/>
        </p:blipFill>
        <p:spPr>
          <a:xfrm>
            <a:off x="13812063" y="5829300"/>
            <a:ext cx="2901091" cy="2901091"/>
          </a:xfrm>
          <a:prstGeom prst="ellipse">
            <a:avLst/>
          </a:prstGeom>
        </p:spPr>
      </p:pic>
      <p:sp>
        <p:nvSpPr>
          <p:cNvPr id="14" name="Rounded Rectangle 13"/>
          <p:cNvSpPr/>
          <p:nvPr/>
        </p:nvSpPr>
        <p:spPr>
          <a:xfrm>
            <a:off x="1008609" y="3184854"/>
            <a:ext cx="3868191"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Công nghệ thông tin</a:t>
            </a:r>
            <a:endParaRPr lang="en-US" sz="30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5395075" y="3184852"/>
            <a:ext cx="3722490"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Kết nối thông minh</a:t>
            </a:r>
            <a:endParaRPr lang="en-US" sz="3000">
              <a:solidFill>
                <a:schemeClr val="tx1"/>
              </a:solidFill>
              <a:latin typeface="Arial" panose="020B0604020202020204" pitchFamily="34" charset="0"/>
              <a:cs typeface="Arial" panose="020B0604020202020204" pitchFamily="34" charset="0"/>
            </a:endParaRPr>
          </a:p>
        </p:txBody>
      </p:sp>
      <p:sp>
        <p:nvSpPr>
          <p:cNvPr id="16" name="Rounded Rectangle 15"/>
          <p:cNvSpPr/>
          <p:nvPr/>
        </p:nvSpPr>
        <p:spPr>
          <a:xfrm>
            <a:off x="9468652" y="3184852"/>
            <a:ext cx="3556020"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Năng lượng điện</a:t>
            </a:r>
            <a:endParaRPr lang="en-US" sz="3000">
              <a:solidFill>
                <a:schemeClr val="tx1"/>
              </a:solidFill>
              <a:latin typeface="Arial" panose="020B0604020202020204" pitchFamily="34" charset="0"/>
              <a:cs typeface="Arial" panose="020B0604020202020204" pitchFamily="34" charset="0"/>
            </a:endParaRPr>
          </a:p>
        </p:txBody>
      </p:sp>
      <p:sp>
        <p:nvSpPr>
          <p:cNvPr id="17" name="Rounded Rectangle 16"/>
          <p:cNvSpPr/>
          <p:nvPr/>
        </p:nvSpPr>
        <p:spPr>
          <a:xfrm>
            <a:off x="13375760" y="3184852"/>
            <a:ext cx="3773699" cy="8475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smtClean="0">
                <a:solidFill>
                  <a:schemeClr val="tx1"/>
                </a:solidFill>
                <a:latin typeface="Arial" panose="020B0604020202020204" pitchFamily="34" charset="0"/>
                <a:cs typeface="Arial" panose="020B0604020202020204" pitchFamily="34" charset="0"/>
              </a:rPr>
              <a:t>Động cơ hơi nước</a:t>
            </a:r>
            <a:endParaRPr lang="en-US" sz="3000">
              <a:solidFill>
                <a:schemeClr val="tx1"/>
              </a:solidFill>
              <a:latin typeface="Arial" panose="020B0604020202020204" pitchFamily="34" charset="0"/>
              <a:cs typeface="Arial" panose="020B0604020202020204" pitchFamily="34" charset="0"/>
            </a:endParaRPr>
          </a:p>
        </p:txBody>
      </p:sp>
      <p:cxnSp>
        <p:nvCxnSpPr>
          <p:cNvPr id="19" name="Straight Connector 18"/>
          <p:cNvCxnSpPr>
            <a:endCxn id="11" idx="0"/>
          </p:cNvCxnSpPr>
          <p:nvPr/>
        </p:nvCxnSpPr>
        <p:spPr>
          <a:xfrm>
            <a:off x="2895600" y="4073830"/>
            <a:ext cx="8019566" cy="169064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5" idx="2"/>
            <a:endCxn id="12" idx="0"/>
          </p:cNvCxnSpPr>
          <p:nvPr/>
        </p:nvCxnSpPr>
        <p:spPr>
          <a:xfrm>
            <a:off x="7256320" y="4032427"/>
            <a:ext cx="8006289" cy="1796873"/>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6" idx="2"/>
            <a:endCxn id="10" idx="0"/>
          </p:cNvCxnSpPr>
          <p:nvPr/>
        </p:nvCxnSpPr>
        <p:spPr>
          <a:xfrm flipH="1">
            <a:off x="6960030" y="4032427"/>
            <a:ext cx="4286632" cy="1837719"/>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7" idx="2"/>
            <a:endCxn id="8" idx="0"/>
          </p:cNvCxnSpPr>
          <p:nvPr/>
        </p:nvCxnSpPr>
        <p:spPr>
          <a:xfrm flipH="1">
            <a:off x="2534822" y="4032427"/>
            <a:ext cx="12727788" cy="1878564"/>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43181"/>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LUYỆN TẬP</a:t>
            </a:r>
            <a:endParaRPr lang="vi-VN" sz="5000" b="1">
              <a:latin typeface="Arial" panose="020B0604020202020204" pitchFamily="34" charset="0"/>
              <a:cs typeface="Arial" panose="020B0604020202020204" pitchFamily="34" charset="0"/>
            </a:endParaRPr>
          </a:p>
        </p:txBody>
      </p:sp>
      <p:sp>
        <p:nvSpPr>
          <p:cNvPr id="5" name="Rounded Rectangle 4"/>
          <p:cNvSpPr/>
          <p:nvPr/>
        </p:nvSpPr>
        <p:spPr>
          <a:xfrm>
            <a:off x="1896472" y="2973714"/>
            <a:ext cx="14630399" cy="2895600"/>
          </a:xfrm>
          <a:prstGeom prst="roundRect">
            <a:avLst/>
          </a:prstGeom>
          <a:solidFill>
            <a:schemeClr val="accent6">
              <a:lumMod val="60000"/>
              <a:lumOff val="40000"/>
            </a:schemeClr>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Hãy vẽ sơ đồ tư duy thể hiện đặc trưng và vai trò của bốn cuộc cách mạng công nghiệp trong bài học này.</a:t>
            </a:r>
          </a:p>
        </p:txBody>
      </p:sp>
      <p:pic>
        <p:nvPicPr>
          <p:cNvPr id="10"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47345" y="6335121"/>
            <a:ext cx="10111495" cy="2881776"/>
          </a:xfrm>
          <a:prstGeom prst="rect">
            <a:avLst/>
          </a:prstGeom>
        </p:spPr>
      </p:pic>
    </p:spTree>
    <p:extLst>
      <p:ext uri="{BB962C8B-B14F-4D97-AF65-F5344CB8AC3E}">
        <p14:creationId xmlns:p14="http://schemas.microsoft.com/office/powerpoint/2010/main" val="331114145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VẬN DỤNG</a:t>
            </a:r>
            <a:endParaRPr lang="vi-VN" sz="5000" b="1">
              <a:latin typeface="Arial" panose="020B0604020202020204" pitchFamily="34" charset="0"/>
              <a:cs typeface="Arial" panose="020B0604020202020204" pitchFamily="34" charset="0"/>
            </a:endParaRPr>
          </a:p>
        </p:txBody>
      </p:sp>
      <p:sp>
        <p:nvSpPr>
          <p:cNvPr id="6" name="Rounded Rectangle 5"/>
          <p:cNvSpPr/>
          <p:nvPr/>
        </p:nvSpPr>
        <p:spPr>
          <a:xfrm>
            <a:off x="1667872" y="2799699"/>
            <a:ext cx="14859000" cy="5338998"/>
          </a:xfrm>
          <a:prstGeom prst="roundRect">
            <a:avLst/>
          </a:prstGeom>
          <a:solidFill>
            <a:schemeClr val="accent3">
              <a:lumMod val="60000"/>
              <a:lumOff val="40000"/>
            </a:schemeClr>
          </a:solidFill>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a:latin typeface="Arial" panose="020B0604020202020204" pitchFamily="34" charset="0"/>
                <a:cs typeface="Arial" panose="020B0604020202020204" pitchFamily="34" charset="0"/>
              </a:rPr>
              <a:t>Em hãy cho biết, với một chiếc điện thoại thông minh, em có thể thực hiện những công việc gì trong hiện tại; dự đoán cho tương lai; liệt kê những việc cần tránh khi sử dụng điện thoại thông minh trong cuộc sống của em</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12"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39772" y="7621665"/>
            <a:ext cx="7315200" cy="2112264"/>
          </a:xfrm>
          <a:prstGeom prst="rect">
            <a:avLst/>
          </a:prstGeom>
        </p:spPr>
      </p:pic>
    </p:spTree>
    <p:extLst>
      <p:ext uri="{BB962C8B-B14F-4D97-AF65-F5344CB8AC3E}">
        <p14:creationId xmlns:p14="http://schemas.microsoft.com/office/powerpoint/2010/main" val="102455455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9" name="TextBox 8"/>
          <p:cNvSpPr txBox="1"/>
          <p:nvPr/>
        </p:nvSpPr>
        <p:spPr>
          <a:xfrm>
            <a:off x="1302290" y="1404015"/>
            <a:ext cx="15319006" cy="1103892"/>
          </a:xfrm>
          <a:prstGeom prst="rect">
            <a:avLst/>
          </a:prstGeom>
          <a:noFill/>
        </p:spPr>
        <p:txBody>
          <a:bodyPr wrap="square" rtlCol="0">
            <a:spAutoFit/>
          </a:bodyPr>
          <a:lstStyle/>
          <a:p>
            <a:pPr algn="ctr">
              <a:lnSpc>
                <a:spcPct val="150000"/>
              </a:lnSpc>
            </a:pPr>
            <a:r>
              <a:rPr lang="en-US" sz="5000" b="1" smtClean="0">
                <a:latin typeface="Arial" panose="020B0604020202020204" pitchFamily="34" charset="0"/>
                <a:cs typeface="Arial" panose="020B0604020202020204" pitchFamily="34" charset="0"/>
              </a:rPr>
              <a:t>HƯỚNG DẪN VỀ NHÀ</a:t>
            </a:r>
            <a:endParaRPr lang="vi-VN" sz="5000" b="1">
              <a:latin typeface="Arial" panose="020B0604020202020204" pitchFamily="34" charset="0"/>
              <a:cs typeface="Arial" panose="020B0604020202020204" pitchFamily="34" charset="0"/>
            </a:endParaRPr>
          </a:p>
        </p:txBody>
      </p:sp>
      <p:sp>
        <p:nvSpPr>
          <p:cNvPr id="5" name="Rounded Rectangle 4"/>
          <p:cNvSpPr/>
          <p:nvPr/>
        </p:nvSpPr>
        <p:spPr>
          <a:xfrm>
            <a:off x="2286000" y="4351102"/>
            <a:ext cx="5638800" cy="29718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Ôn tập lại nội dung chính của bài học</a:t>
            </a:r>
            <a:endParaRPr lang="en-US" sz="400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9906000" y="4373962"/>
            <a:ext cx="5638800" cy="29718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smtClean="0">
                <a:solidFill>
                  <a:schemeClr val="tx1"/>
                </a:solidFill>
                <a:latin typeface="Arial" panose="020B0604020202020204" pitchFamily="34" charset="0"/>
                <a:cs typeface="Arial" panose="020B0604020202020204" pitchFamily="34" charset="0"/>
              </a:rPr>
              <a:t>Đọc trước chuẩn bị cho bài học mới</a:t>
            </a:r>
            <a:endParaRPr lang="en-US" sz="4000">
              <a:solidFill>
                <a:schemeClr val="tx1"/>
              </a:solidFill>
              <a:latin typeface="Arial" panose="020B0604020202020204" pitchFamily="34" charset="0"/>
              <a:cs typeface="Arial" panose="020B0604020202020204" pitchFamily="34" charset="0"/>
            </a:endParaRPr>
          </a:p>
        </p:txBody>
      </p:sp>
      <p:pic>
        <p:nvPicPr>
          <p:cNvPr id="1026" name="Picture 2" descr="Schoo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879919"/>
            <a:ext cx="1905000" cy="190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choo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63400" y="2879919"/>
            <a:ext cx="1905000" cy="19050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5067300" y="7130119"/>
            <a:ext cx="7315200" cy="3008376"/>
          </a:xfrm>
          <a:prstGeom prst="rect">
            <a:avLst/>
          </a:prstGeom>
        </p:spPr>
      </p:pic>
    </p:spTree>
    <p:extLst>
      <p:ext uri="{BB962C8B-B14F-4D97-AF65-F5344CB8AC3E}">
        <p14:creationId xmlns:p14="http://schemas.microsoft.com/office/powerpoint/2010/main" val="30647799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749204"/>
            <a:ext cx="16230600" cy="6793370"/>
            <a:chOff x="0" y="0"/>
            <a:chExt cx="12446408" cy="5209484"/>
          </a:xfrm>
        </p:grpSpPr>
        <p:sp>
          <p:nvSpPr>
            <p:cNvPr id="3" name="Freeform 3"/>
            <p:cNvSpPr/>
            <p:nvPr/>
          </p:nvSpPr>
          <p:spPr>
            <a:xfrm>
              <a:off x="31750" y="31750"/>
              <a:ext cx="12382909" cy="5145984"/>
            </a:xfrm>
            <a:custGeom>
              <a:avLst/>
              <a:gdLst/>
              <a:ahLst/>
              <a:cxnLst/>
              <a:rect l="l" t="t" r="r" b="b"/>
              <a:pathLst>
                <a:path w="12382909" h="5145984">
                  <a:moveTo>
                    <a:pt x="12290199" y="5145984"/>
                  </a:moveTo>
                  <a:lnTo>
                    <a:pt x="92710" y="5145984"/>
                  </a:lnTo>
                  <a:cubicBezTo>
                    <a:pt x="41910" y="5145984"/>
                    <a:pt x="0" y="5104074"/>
                    <a:pt x="0" y="5053274"/>
                  </a:cubicBezTo>
                  <a:lnTo>
                    <a:pt x="0" y="92710"/>
                  </a:lnTo>
                  <a:cubicBezTo>
                    <a:pt x="0" y="41910"/>
                    <a:pt x="41910" y="0"/>
                    <a:pt x="92710" y="0"/>
                  </a:cubicBezTo>
                  <a:lnTo>
                    <a:pt x="12288928" y="0"/>
                  </a:lnTo>
                  <a:cubicBezTo>
                    <a:pt x="12339728" y="0"/>
                    <a:pt x="12381638" y="41910"/>
                    <a:pt x="12381638" y="92710"/>
                  </a:cubicBezTo>
                  <a:lnTo>
                    <a:pt x="12381638" y="5052004"/>
                  </a:lnTo>
                  <a:cubicBezTo>
                    <a:pt x="12382909" y="5104074"/>
                    <a:pt x="12340999" y="5145984"/>
                    <a:pt x="12290199" y="5145984"/>
                  </a:cubicBezTo>
                  <a:close/>
                </a:path>
              </a:pathLst>
            </a:custGeom>
            <a:solidFill>
              <a:srgbClr val="FFFFFF"/>
            </a:solidFill>
          </p:spPr>
        </p:sp>
        <p:sp>
          <p:nvSpPr>
            <p:cNvPr id="4" name="Freeform 4"/>
            <p:cNvSpPr/>
            <p:nvPr/>
          </p:nvSpPr>
          <p:spPr>
            <a:xfrm>
              <a:off x="0" y="0"/>
              <a:ext cx="12446409" cy="5209484"/>
            </a:xfrm>
            <a:custGeom>
              <a:avLst/>
              <a:gdLst/>
              <a:ahLst/>
              <a:cxnLst/>
              <a:rect l="l" t="t" r="r" b="b"/>
              <a:pathLst>
                <a:path w="12446409" h="5209484">
                  <a:moveTo>
                    <a:pt x="12321949" y="59690"/>
                  </a:moveTo>
                  <a:cubicBezTo>
                    <a:pt x="12357509" y="59690"/>
                    <a:pt x="12386718" y="88900"/>
                    <a:pt x="12386718" y="124460"/>
                  </a:cubicBezTo>
                  <a:lnTo>
                    <a:pt x="12386718" y="5085024"/>
                  </a:lnTo>
                  <a:cubicBezTo>
                    <a:pt x="12386718" y="5120584"/>
                    <a:pt x="12357509" y="5149794"/>
                    <a:pt x="12321949" y="5149794"/>
                  </a:cubicBezTo>
                  <a:lnTo>
                    <a:pt x="124460" y="5149794"/>
                  </a:lnTo>
                  <a:cubicBezTo>
                    <a:pt x="88900" y="5149794"/>
                    <a:pt x="59690" y="5120584"/>
                    <a:pt x="59690" y="5085024"/>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5085024"/>
                  </a:lnTo>
                  <a:cubicBezTo>
                    <a:pt x="0" y="5153604"/>
                    <a:pt x="55880" y="5209484"/>
                    <a:pt x="124460" y="5209484"/>
                  </a:cubicBezTo>
                  <a:lnTo>
                    <a:pt x="12321949" y="5209484"/>
                  </a:lnTo>
                  <a:cubicBezTo>
                    <a:pt x="12390528" y="5209484"/>
                    <a:pt x="12446409" y="5153604"/>
                    <a:pt x="12446409" y="5085024"/>
                  </a:cubicBezTo>
                  <a:lnTo>
                    <a:pt x="12446409" y="124460"/>
                  </a:lnTo>
                  <a:cubicBezTo>
                    <a:pt x="12446409" y="55880"/>
                    <a:pt x="12390528" y="0"/>
                    <a:pt x="12321949" y="0"/>
                  </a:cubicBezTo>
                  <a:close/>
                </a:path>
              </a:pathLst>
            </a:custGeom>
            <a:solidFill>
              <a:srgbClr val="525252"/>
            </a:solidFill>
          </p:spPr>
        </p:sp>
      </p:grpSp>
      <p:pic>
        <p:nvPicPr>
          <p:cNvPr id="5" name="Picture 5"/>
          <p:cNvPicPr>
            <a:picLocks noChangeAspect="1"/>
          </p:cNvPicPr>
          <p:nvPr/>
        </p:nvPicPr>
        <p:blipFill>
          <a:blip r:embed="rId2"/>
          <a:srcRect/>
          <a:stretch>
            <a:fillRect/>
          </a:stretch>
        </p:blipFill>
        <p:spPr>
          <a:xfrm>
            <a:off x="533400" y="5371290"/>
            <a:ext cx="2371169" cy="470703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44400" y="6695036"/>
            <a:ext cx="4628557" cy="1590541"/>
          </a:xfrm>
          <a:prstGeom prst="rect">
            <a:avLst/>
          </a:prstGeom>
        </p:spPr>
      </p:pic>
      <p:sp>
        <p:nvSpPr>
          <p:cNvPr id="8" name="TextBox 8"/>
          <p:cNvSpPr txBox="1"/>
          <p:nvPr/>
        </p:nvSpPr>
        <p:spPr>
          <a:xfrm>
            <a:off x="972058" y="3118778"/>
            <a:ext cx="16230600" cy="3293530"/>
          </a:xfrm>
          <a:prstGeom prst="rect">
            <a:avLst/>
          </a:prstGeom>
        </p:spPr>
        <p:txBody>
          <a:bodyPr lIns="0" tIns="0" rIns="0" bIns="0" rtlCol="0" anchor="t">
            <a:spAutoFit/>
          </a:bodyPr>
          <a:lstStyle/>
          <a:p>
            <a:pPr algn="ctr">
              <a:lnSpc>
                <a:spcPts val="13720"/>
              </a:lnSpc>
            </a:pPr>
            <a:r>
              <a:rPr lang="en-US" sz="7500" b="1" smtClean="0">
                <a:latin typeface="Arial" panose="020B0604020202020204" pitchFamily="34" charset="0"/>
                <a:cs typeface="Arial" panose="020B0604020202020204" pitchFamily="34" charset="0"/>
              </a:rPr>
              <a:t>CẢM ƠN CÁC EM ĐÃ CHÚ Ý </a:t>
            </a:r>
          </a:p>
          <a:p>
            <a:pPr algn="ctr">
              <a:lnSpc>
                <a:spcPts val="13720"/>
              </a:lnSpc>
            </a:pPr>
            <a:r>
              <a:rPr lang="en-US" sz="7500" b="1" smtClean="0">
                <a:latin typeface="Arial" panose="020B0604020202020204" pitchFamily="34" charset="0"/>
                <a:cs typeface="Arial" panose="020B0604020202020204" pitchFamily="34" charset="0"/>
              </a:rPr>
              <a:t>LẮNG NGHE BÀI GIẢNG!</a:t>
            </a:r>
            <a:endParaRPr lang="en-US" sz="75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8966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C79D"/>
        </a:solidFill>
        <a:effectLst/>
      </p:bgPr>
    </p:bg>
    <p:spTree>
      <p:nvGrpSpPr>
        <p:cNvPr id="1" name=""/>
        <p:cNvGrpSpPr/>
        <p:nvPr/>
      </p:nvGrpSpPr>
      <p:grpSpPr>
        <a:xfrm>
          <a:off x="0" y="0"/>
          <a:ext cx="0" cy="0"/>
          <a:chOff x="0" y="0"/>
          <a:chExt cx="0" cy="0"/>
        </a:xfrm>
      </p:grpSpPr>
      <p:grpSp>
        <p:nvGrpSpPr>
          <p:cNvPr id="5" name="Group 5"/>
          <p:cNvGrpSpPr/>
          <p:nvPr/>
        </p:nvGrpSpPr>
        <p:grpSpPr>
          <a:xfrm>
            <a:off x="1066800" y="2324100"/>
            <a:ext cx="16230600" cy="5486399"/>
            <a:chOff x="0" y="0"/>
            <a:chExt cx="12446408" cy="3587410"/>
          </a:xfrm>
        </p:grpSpPr>
        <p:sp>
          <p:nvSpPr>
            <p:cNvPr id="6" name="Freeform 6"/>
            <p:cNvSpPr/>
            <p:nvPr/>
          </p:nvSpPr>
          <p:spPr>
            <a:xfrm>
              <a:off x="31750" y="31750"/>
              <a:ext cx="12382909" cy="3523910"/>
            </a:xfrm>
            <a:custGeom>
              <a:avLst/>
              <a:gdLst/>
              <a:ahLst/>
              <a:cxnLst/>
              <a:rect l="l" t="t" r="r" b="b"/>
              <a:pathLst>
                <a:path w="12382909" h="3523910">
                  <a:moveTo>
                    <a:pt x="12290199" y="3523910"/>
                  </a:moveTo>
                  <a:lnTo>
                    <a:pt x="92710" y="3523910"/>
                  </a:lnTo>
                  <a:cubicBezTo>
                    <a:pt x="41910" y="3523910"/>
                    <a:pt x="0" y="3481999"/>
                    <a:pt x="0" y="3431199"/>
                  </a:cubicBezTo>
                  <a:lnTo>
                    <a:pt x="0" y="92710"/>
                  </a:lnTo>
                  <a:cubicBezTo>
                    <a:pt x="0" y="41910"/>
                    <a:pt x="41910" y="0"/>
                    <a:pt x="92710" y="0"/>
                  </a:cubicBezTo>
                  <a:lnTo>
                    <a:pt x="12288928" y="0"/>
                  </a:lnTo>
                  <a:cubicBezTo>
                    <a:pt x="12339728" y="0"/>
                    <a:pt x="12381638" y="41910"/>
                    <a:pt x="12381638" y="92710"/>
                  </a:cubicBezTo>
                  <a:lnTo>
                    <a:pt x="12381638" y="3429930"/>
                  </a:lnTo>
                  <a:cubicBezTo>
                    <a:pt x="12382909" y="3481999"/>
                    <a:pt x="12340999" y="3523910"/>
                    <a:pt x="12290199" y="3523910"/>
                  </a:cubicBezTo>
                  <a:close/>
                </a:path>
              </a:pathLst>
            </a:custGeom>
            <a:solidFill>
              <a:srgbClr val="FFFFFF"/>
            </a:solidFill>
          </p:spPr>
        </p:sp>
        <p:sp>
          <p:nvSpPr>
            <p:cNvPr id="7" name="Freeform 7"/>
            <p:cNvSpPr/>
            <p:nvPr/>
          </p:nvSpPr>
          <p:spPr>
            <a:xfrm>
              <a:off x="0" y="0"/>
              <a:ext cx="12446409" cy="3587410"/>
            </a:xfrm>
            <a:custGeom>
              <a:avLst/>
              <a:gdLst/>
              <a:ahLst/>
              <a:cxnLst/>
              <a:rect l="l" t="t" r="r" b="b"/>
              <a:pathLst>
                <a:path w="12446409" h="3587410">
                  <a:moveTo>
                    <a:pt x="12321949" y="59690"/>
                  </a:moveTo>
                  <a:cubicBezTo>
                    <a:pt x="12357509" y="59690"/>
                    <a:pt x="12386718" y="88900"/>
                    <a:pt x="12386718" y="124460"/>
                  </a:cubicBezTo>
                  <a:lnTo>
                    <a:pt x="12386718" y="3462950"/>
                  </a:lnTo>
                  <a:cubicBezTo>
                    <a:pt x="12386718" y="3498510"/>
                    <a:pt x="12357509" y="3527720"/>
                    <a:pt x="12321949" y="3527720"/>
                  </a:cubicBezTo>
                  <a:lnTo>
                    <a:pt x="124460" y="3527720"/>
                  </a:lnTo>
                  <a:cubicBezTo>
                    <a:pt x="88900" y="3527720"/>
                    <a:pt x="59690" y="3498510"/>
                    <a:pt x="59690" y="3462950"/>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3462950"/>
                  </a:lnTo>
                  <a:cubicBezTo>
                    <a:pt x="0" y="3531530"/>
                    <a:pt x="55880" y="3587410"/>
                    <a:pt x="124460" y="3587410"/>
                  </a:cubicBezTo>
                  <a:lnTo>
                    <a:pt x="12321949" y="3587410"/>
                  </a:lnTo>
                  <a:cubicBezTo>
                    <a:pt x="12390528" y="3587410"/>
                    <a:pt x="12446409" y="3531530"/>
                    <a:pt x="12446409" y="3462950"/>
                  </a:cubicBezTo>
                  <a:lnTo>
                    <a:pt x="12446409" y="124460"/>
                  </a:lnTo>
                  <a:cubicBezTo>
                    <a:pt x="12446409" y="55880"/>
                    <a:pt x="12390528" y="0"/>
                    <a:pt x="12321949" y="0"/>
                  </a:cubicBezTo>
                  <a:close/>
                </a:path>
              </a:pathLst>
            </a:custGeom>
            <a:solidFill>
              <a:srgbClr val="525252"/>
            </a:solidFill>
          </p:spPr>
        </p:sp>
      </p:grpSp>
      <p:pic>
        <p:nvPicPr>
          <p:cNvPr id="11"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160" y="6591300"/>
            <a:ext cx="3955490" cy="3925824"/>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782800" y="342900"/>
            <a:ext cx="3031067" cy="2962868"/>
          </a:xfrm>
          <a:prstGeom prst="rect">
            <a:avLst/>
          </a:prstGeom>
        </p:spPr>
      </p:pic>
      <p:sp>
        <p:nvSpPr>
          <p:cNvPr id="14" name="TextBox 13"/>
          <p:cNvSpPr txBox="1"/>
          <p:nvPr/>
        </p:nvSpPr>
        <p:spPr>
          <a:xfrm>
            <a:off x="2286000" y="3418362"/>
            <a:ext cx="13792200" cy="3124381"/>
          </a:xfrm>
          <a:prstGeom prst="rect">
            <a:avLst/>
          </a:prstGeom>
          <a:noFill/>
        </p:spPr>
        <p:txBody>
          <a:bodyPr wrap="square" rtlCol="0">
            <a:spAutoFit/>
          </a:bodyPr>
          <a:lstStyle/>
          <a:p>
            <a:pPr algn="ctr">
              <a:lnSpc>
                <a:spcPct val="150000"/>
              </a:lnSpc>
            </a:pPr>
            <a:r>
              <a:rPr lang="en-US" sz="7000" b="1" smtClean="0">
                <a:latin typeface="Arial" panose="020B0604020202020204" pitchFamily="34" charset="0"/>
                <a:cs typeface="Arial" panose="020B0604020202020204" pitchFamily="34" charset="0"/>
              </a:rPr>
              <a:t>BÀI 6: </a:t>
            </a:r>
          </a:p>
          <a:p>
            <a:pPr algn="ctr">
              <a:lnSpc>
                <a:spcPct val="150000"/>
              </a:lnSpc>
            </a:pPr>
            <a:r>
              <a:rPr lang="en-US" sz="7000" b="1" smtClean="0">
                <a:latin typeface="Arial" panose="020B0604020202020204" pitchFamily="34" charset="0"/>
                <a:cs typeface="Arial" panose="020B0604020202020204" pitchFamily="34" charset="0"/>
              </a:rPr>
              <a:t>CÁCH MẠNG CÔNG NGHIỆP</a:t>
            </a:r>
            <a:endParaRPr lang="en-US" sz="70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C79D"/>
        </a:solidFill>
        <a:effectLst/>
      </p:bgPr>
    </p:bg>
    <p:spTree>
      <p:nvGrpSpPr>
        <p:cNvPr id="1" name=""/>
        <p:cNvGrpSpPr/>
        <p:nvPr/>
      </p:nvGrpSpPr>
      <p:grpSpPr>
        <a:xfrm>
          <a:off x="0" y="0"/>
          <a:ext cx="0" cy="0"/>
          <a:chOff x="0" y="0"/>
          <a:chExt cx="0" cy="0"/>
        </a:xfrm>
      </p:grpSpPr>
      <p:grpSp>
        <p:nvGrpSpPr>
          <p:cNvPr id="5" name="Group 5"/>
          <p:cNvGrpSpPr/>
          <p:nvPr/>
        </p:nvGrpSpPr>
        <p:grpSpPr>
          <a:xfrm>
            <a:off x="1028700" y="1257301"/>
            <a:ext cx="16230600" cy="8001000"/>
            <a:chOff x="0" y="0"/>
            <a:chExt cx="12446408" cy="3587410"/>
          </a:xfrm>
        </p:grpSpPr>
        <p:sp>
          <p:nvSpPr>
            <p:cNvPr id="6" name="Freeform 6"/>
            <p:cNvSpPr/>
            <p:nvPr/>
          </p:nvSpPr>
          <p:spPr>
            <a:xfrm>
              <a:off x="31750" y="31750"/>
              <a:ext cx="12382909" cy="3523910"/>
            </a:xfrm>
            <a:custGeom>
              <a:avLst/>
              <a:gdLst/>
              <a:ahLst/>
              <a:cxnLst/>
              <a:rect l="l" t="t" r="r" b="b"/>
              <a:pathLst>
                <a:path w="12382909" h="3523910">
                  <a:moveTo>
                    <a:pt x="12290199" y="3523910"/>
                  </a:moveTo>
                  <a:lnTo>
                    <a:pt x="92710" y="3523910"/>
                  </a:lnTo>
                  <a:cubicBezTo>
                    <a:pt x="41910" y="3523910"/>
                    <a:pt x="0" y="3481999"/>
                    <a:pt x="0" y="3431199"/>
                  </a:cubicBezTo>
                  <a:lnTo>
                    <a:pt x="0" y="92710"/>
                  </a:lnTo>
                  <a:cubicBezTo>
                    <a:pt x="0" y="41910"/>
                    <a:pt x="41910" y="0"/>
                    <a:pt x="92710" y="0"/>
                  </a:cubicBezTo>
                  <a:lnTo>
                    <a:pt x="12288928" y="0"/>
                  </a:lnTo>
                  <a:cubicBezTo>
                    <a:pt x="12339728" y="0"/>
                    <a:pt x="12381638" y="41910"/>
                    <a:pt x="12381638" y="92710"/>
                  </a:cubicBezTo>
                  <a:lnTo>
                    <a:pt x="12381638" y="3429930"/>
                  </a:lnTo>
                  <a:cubicBezTo>
                    <a:pt x="12382909" y="3481999"/>
                    <a:pt x="12340999" y="3523910"/>
                    <a:pt x="12290199" y="3523910"/>
                  </a:cubicBezTo>
                  <a:close/>
                </a:path>
              </a:pathLst>
            </a:custGeom>
            <a:solidFill>
              <a:srgbClr val="FFFFFF"/>
            </a:solidFill>
          </p:spPr>
        </p:sp>
        <p:sp>
          <p:nvSpPr>
            <p:cNvPr id="7" name="Freeform 7"/>
            <p:cNvSpPr/>
            <p:nvPr/>
          </p:nvSpPr>
          <p:spPr>
            <a:xfrm>
              <a:off x="0" y="0"/>
              <a:ext cx="12446409" cy="3587410"/>
            </a:xfrm>
            <a:custGeom>
              <a:avLst/>
              <a:gdLst/>
              <a:ahLst/>
              <a:cxnLst/>
              <a:rect l="l" t="t" r="r" b="b"/>
              <a:pathLst>
                <a:path w="12446409" h="3587410">
                  <a:moveTo>
                    <a:pt x="12321949" y="59690"/>
                  </a:moveTo>
                  <a:cubicBezTo>
                    <a:pt x="12357509" y="59690"/>
                    <a:pt x="12386718" y="88900"/>
                    <a:pt x="12386718" y="124460"/>
                  </a:cubicBezTo>
                  <a:lnTo>
                    <a:pt x="12386718" y="3462950"/>
                  </a:lnTo>
                  <a:cubicBezTo>
                    <a:pt x="12386718" y="3498510"/>
                    <a:pt x="12357509" y="3527720"/>
                    <a:pt x="12321949" y="3527720"/>
                  </a:cubicBezTo>
                  <a:lnTo>
                    <a:pt x="124460" y="3527720"/>
                  </a:lnTo>
                  <a:cubicBezTo>
                    <a:pt x="88900" y="3527720"/>
                    <a:pt x="59690" y="3498510"/>
                    <a:pt x="59690" y="3462950"/>
                  </a:cubicBezTo>
                  <a:lnTo>
                    <a:pt x="59690" y="124460"/>
                  </a:lnTo>
                  <a:cubicBezTo>
                    <a:pt x="59690" y="88900"/>
                    <a:pt x="88900" y="59690"/>
                    <a:pt x="124460" y="59690"/>
                  </a:cubicBezTo>
                  <a:lnTo>
                    <a:pt x="12321949" y="59690"/>
                  </a:lnTo>
                  <a:moveTo>
                    <a:pt x="12321949" y="0"/>
                  </a:moveTo>
                  <a:lnTo>
                    <a:pt x="124460" y="0"/>
                  </a:lnTo>
                  <a:cubicBezTo>
                    <a:pt x="55880" y="0"/>
                    <a:pt x="0" y="55880"/>
                    <a:pt x="0" y="124460"/>
                  </a:cubicBezTo>
                  <a:lnTo>
                    <a:pt x="0" y="3462950"/>
                  </a:lnTo>
                  <a:cubicBezTo>
                    <a:pt x="0" y="3531530"/>
                    <a:pt x="55880" y="3587410"/>
                    <a:pt x="124460" y="3587410"/>
                  </a:cubicBezTo>
                  <a:lnTo>
                    <a:pt x="12321949" y="3587410"/>
                  </a:lnTo>
                  <a:cubicBezTo>
                    <a:pt x="12390528" y="3587410"/>
                    <a:pt x="12446409" y="3531530"/>
                    <a:pt x="12446409" y="3462950"/>
                  </a:cubicBezTo>
                  <a:lnTo>
                    <a:pt x="12446409" y="124460"/>
                  </a:lnTo>
                  <a:cubicBezTo>
                    <a:pt x="12446409" y="55880"/>
                    <a:pt x="12390528" y="0"/>
                    <a:pt x="12321949" y="0"/>
                  </a:cubicBezTo>
                  <a:close/>
                </a:path>
              </a:pathLst>
            </a:custGeom>
            <a:solidFill>
              <a:srgbClr val="525252"/>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683792" y="6160032"/>
            <a:ext cx="2276664" cy="2658525"/>
          </a:xfrm>
          <a:prstGeom prst="rect">
            <a:avLst/>
          </a:prstGeom>
        </p:spPr>
      </p:pic>
      <p:sp>
        <p:nvSpPr>
          <p:cNvPr id="11" name="TextBox 10"/>
          <p:cNvSpPr txBox="1"/>
          <p:nvPr/>
        </p:nvSpPr>
        <p:spPr>
          <a:xfrm>
            <a:off x="5715000" y="1866900"/>
            <a:ext cx="6858000" cy="861774"/>
          </a:xfrm>
          <a:prstGeom prst="rect">
            <a:avLst/>
          </a:prstGeom>
          <a:noFill/>
        </p:spPr>
        <p:txBody>
          <a:bodyPr wrap="square" rtlCol="0" anchor="ctr">
            <a:spAutoFit/>
          </a:bodyPr>
          <a:lstStyle/>
          <a:p>
            <a:pPr algn="ctr"/>
            <a:r>
              <a:rPr lang="en-US" sz="5000" b="1" smtClean="0">
                <a:latin typeface="Arial" panose="020B0604020202020204" pitchFamily="34" charset="0"/>
                <a:cs typeface="Arial" panose="020B0604020202020204" pitchFamily="34" charset="0"/>
              </a:rPr>
              <a:t>NỘI DUNG BÀI HỌC</a:t>
            </a:r>
            <a:endParaRPr lang="en-US" sz="5000" b="1">
              <a:latin typeface="Arial" panose="020B0604020202020204" pitchFamily="34" charset="0"/>
              <a:cs typeface="Arial" panose="020B0604020202020204" pitchFamily="34" charset="0"/>
            </a:endParaRPr>
          </a:p>
        </p:txBody>
      </p:sp>
      <p:sp>
        <p:nvSpPr>
          <p:cNvPr id="12" name="Oval 11"/>
          <p:cNvSpPr/>
          <p:nvPr/>
        </p:nvSpPr>
        <p:spPr>
          <a:xfrm>
            <a:off x="2590800" y="3070973"/>
            <a:ext cx="1371600" cy="13716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latin typeface="Arial" panose="020B0604020202020204" pitchFamily="34" charset="0"/>
                <a:cs typeface="Arial" panose="020B0604020202020204" pitchFamily="34" charset="0"/>
              </a:rPr>
              <a:t>I</a:t>
            </a:r>
            <a:endParaRPr lang="en-US" sz="5000" b="1">
              <a:latin typeface="Arial" panose="020B0604020202020204" pitchFamily="34" charset="0"/>
              <a:cs typeface="Arial" panose="020B0604020202020204" pitchFamily="34" charset="0"/>
            </a:endParaRPr>
          </a:p>
        </p:txBody>
      </p:sp>
      <p:sp>
        <p:nvSpPr>
          <p:cNvPr id="13" name="TextBox 12"/>
          <p:cNvSpPr txBox="1"/>
          <p:nvPr/>
        </p:nvSpPr>
        <p:spPr>
          <a:xfrm>
            <a:off x="4437432" y="3364358"/>
            <a:ext cx="10363200" cy="784830"/>
          </a:xfrm>
          <a:prstGeom prst="rect">
            <a:avLst/>
          </a:prstGeom>
          <a:noFill/>
        </p:spPr>
        <p:txBody>
          <a:bodyPr wrap="square" rtlCol="0">
            <a:spAutoFit/>
          </a:bodyPr>
          <a:lstStyle/>
          <a:p>
            <a:r>
              <a:rPr lang="en-US" sz="4500" smtClean="0">
                <a:latin typeface="Arial" panose="020B0604020202020204" pitchFamily="34" charset="0"/>
                <a:cs typeface="Arial" panose="020B0604020202020204" pitchFamily="34" charset="0"/>
              </a:rPr>
              <a:t>Khái quát về cách mạng công nghệp</a:t>
            </a:r>
            <a:endParaRPr lang="en-US" sz="4500">
              <a:latin typeface="Arial" panose="020B0604020202020204" pitchFamily="34" charset="0"/>
              <a:cs typeface="Arial" panose="020B0604020202020204" pitchFamily="34" charset="0"/>
            </a:endParaRPr>
          </a:p>
        </p:txBody>
      </p:sp>
      <p:sp>
        <p:nvSpPr>
          <p:cNvPr id="14" name="Oval 13"/>
          <p:cNvSpPr/>
          <p:nvPr/>
        </p:nvSpPr>
        <p:spPr>
          <a:xfrm>
            <a:off x="2590800" y="5443431"/>
            <a:ext cx="1371600" cy="13716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smtClean="0">
                <a:latin typeface="Arial" panose="020B0604020202020204" pitchFamily="34" charset="0"/>
                <a:cs typeface="Arial" panose="020B0604020202020204" pitchFamily="34" charset="0"/>
              </a:rPr>
              <a:t>II</a:t>
            </a:r>
            <a:endParaRPr lang="en-US" sz="5000" b="1">
              <a:latin typeface="Arial" panose="020B0604020202020204" pitchFamily="34" charset="0"/>
              <a:cs typeface="Arial" panose="020B0604020202020204" pitchFamily="34" charset="0"/>
            </a:endParaRPr>
          </a:p>
        </p:txBody>
      </p:sp>
      <p:sp>
        <p:nvSpPr>
          <p:cNvPr id="15" name="TextBox 14"/>
          <p:cNvSpPr txBox="1"/>
          <p:nvPr/>
        </p:nvSpPr>
        <p:spPr>
          <a:xfrm>
            <a:off x="4437432" y="5696805"/>
            <a:ext cx="10954968" cy="784830"/>
          </a:xfrm>
          <a:prstGeom prst="rect">
            <a:avLst/>
          </a:prstGeom>
          <a:noFill/>
        </p:spPr>
        <p:txBody>
          <a:bodyPr wrap="square" rtlCol="0">
            <a:spAutoFit/>
          </a:bodyPr>
          <a:lstStyle/>
          <a:p>
            <a:r>
              <a:rPr lang="en-US" sz="4500" smtClean="0">
                <a:latin typeface="Arial" panose="020B0604020202020204" pitchFamily="34" charset="0"/>
                <a:cs typeface="Arial" panose="020B0604020202020204" pitchFamily="34" charset="0"/>
              </a:rPr>
              <a:t>Cuộc ra đời của cách mạng công nghiệp</a:t>
            </a:r>
            <a:endParaRPr lang="en-US" sz="45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sp>
        <p:nvSpPr>
          <p:cNvPr id="6" name="TextBox 6"/>
          <p:cNvSpPr txBox="1"/>
          <p:nvPr/>
        </p:nvSpPr>
        <p:spPr>
          <a:xfrm>
            <a:off x="1571493" y="1555547"/>
            <a:ext cx="12373107" cy="823815"/>
          </a:xfrm>
          <a:prstGeom prst="rect">
            <a:avLst/>
          </a:prstGeom>
        </p:spPr>
        <p:txBody>
          <a:bodyPr wrap="square" lIns="0" tIns="0" rIns="0" bIns="0" rtlCol="0" anchor="t">
            <a:spAutoFit/>
          </a:bodyPr>
          <a:lstStyle/>
          <a:p>
            <a:pPr marL="0" lvl="0" indent="0" algn="l">
              <a:lnSpc>
                <a:spcPts val="7200"/>
              </a:lnSpc>
              <a:spcBef>
                <a:spcPct val="0"/>
              </a:spcBef>
            </a:pPr>
            <a:r>
              <a:rPr lang="en-US" sz="4500" b="1" smtClean="0">
                <a:latin typeface="Arial" panose="020B0604020202020204" pitchFamily="34" charset="0"/>
                <a:cs typeface="Arial" panose="020B0604020202020204" pitchFamily="34" charset="0"/>
              </a:rPr>
              <a:t>I. Khái quát về cách mạng công nghiệp</a:t>
            </a:r>
            <a:endParaRPr lang="en-US" sz="4500" b="1">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2133600" y="2660503"/>
            <a:ext cx="15084297" cy="1621213"/>
          </a:xfrm>
          <a:prstGeom prst="rect">
            <a:avLst/>
          </a:prstGeom>
          <a:noFill/>
        </p:spPr>
        <p:txBody>
          <a:bodyPr wrap="square" rtlCol="0">
            <a:spAutoFit/>
          </a:bodyPr>
          <a:lstStyle/>
          <a:p>
            <a:pPr>
              <a:lnSpc>
                <a:spcPct val="150000"/>
              </a:lnSpc>
            </a:pPr>
            <a:r>
              <a:rPr lang="vi-VN" sz="3500" i="1">
                <a:solidFill>
                  <a:srgbClr val="FF0000"/>
                </a:solidFill>
              </a:rPr>
              <a:t>Dựa vào nội dung SGK, </a:t>
            </a:r>
            <a:r>
              <a:rPr lang="en-US" sz="3500" i="1">
                <a:solidFill>
                  <a:srgbClr val="FF0000"/>
                </a:solidFill>
                <a:latin typeface="Arial" panose="020B0604020202020204" pitchFamily="34" charset="0"/>
                <a:cs typeface="Arial" panose="020B0604020202020204" pitchFamily="34" charset="0"/>
              </a:rPr>
              <a:t>e</a:t>
            </a:r>
            <a:r>
              <a:rPr lang="vi-VN" sz="3500" i="1" smtClean="0">
                <a:solidFill>
                  <a:srgbClr val="FF0000"/>
                </a:solidFill>
              </a:rPr>
              <a:t>m </a:t>
            </a:r>
            <a:r>
              <a:rPr lang="vi-VN" sz="3500" i="1">
                <a:solidFill>
                  <a:srgbClr val="FF0000"/>
                </a:solidFill>
              </a:rPr>
              <a:t>hãy cho biết những điều kiện nào thì sẽ diễn ra một cuộc cách mạng công nghiệp.</a:t>
            </a:r>
            <a:endParaRPr lang="en-US" sz="3500" i="1">
              <a:solidFill>
                <a:srgbClr val="FF0000"/>
              </a:solidFill>
            </a:endParaRPr>
          </a:p>
        </p:txBody>
      </p:sp>
      <p:sp>
        <p:nvSpPr>
          <p:cNvPr id="9" name="Oval 8"/>
          <p:cNvSpPr/>
          <p:nvPr/>
        </p:nvSpPr>
        <p:spPr>
          <a:xfrm>
            <a:off x="1103745" y="2836866"/>
            <a:ext cx="914400" cy="838200"/>
          </a:xfrm>
          <a:prstGeom prst="ellipse">
            <a:avLst/>
          </a:prstGeom>
          <a:solidFill>
            <a:srgbClr val="FFC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smtClean="0">
                <a:solidFill>
                  <a:srgbClr val="002060"/>
                </a:solidFill>
                <a:latin typeface="Arial" panose="020B0604020202020204" pitchFamily="34" charset="0"/>
                <a:cs typeface="Arial" panose="020B0604020202020204" pitchFamily="34" charset="0"/>
              </a:rPr>
              <a:t>?</a:t>
            </a:r>
            <a:endParaRPr lang="en-US" sz="4500" b="1">
              <a:solidFill>
                <a:srgbClr val="002060"/>
              </a:solidFill>
              <a:latin typeface="Arial" panose="020B0604020202020204" pitchFamily="34" charset="0"/>
              <a:cs typeface="Arial" panose="020B0604020202020204" pitchFamily="34" charset="0"/>
            </a:endParaRPr>
          </a:p>
        </p:txBody>
      </p:sp>
      <p:sp>
        <p:nvSpPr>
          <p:cNvPr id="13" name="TextBox 12"/>
          <p:cNvSpPr txBox="1"/>
          <p:nvPr/>
        </p:nvSpPr>
        <p:spPr>
          <a:xfrm>
            <a:off x="1103745" y="4683356"/>
            <a:ext cx="16114152" cy="4131900"/>
          </a:xfrm>
          <a:prstGeom prst="rect">
            <a:avLst/>
          </a:prstGeom>
          <a:noFill/>
        </p:spPr>
        <p:txBody>
          <a:bodyPr wrap="square" rtlCol="0" anchor="ctr">
            <a:spAutoFit/>
          </a:bodyPr>
          <a:lstStyle/>
          <a:p>
            <a:pPr marL="457200" indent="-457200" algn="just">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Khái niệm: </a:t>
            </a:r>
          </a:p>
          <a:p>
            <a:pPr algn="just">
              <a:lnSpc>
                <a:spcPct val="150000"/>
              </a:lnSpc>
            </a:pPr>
            <a:r>
              <a:rPr lang="vi-VN" sz="3500" smtClean="0">
                <a:latin typeface="Arial" panose="020B0604020202020204" pitchFamily="34" charset="0"/>
                <a:cs typeface="Arial" panose="020B0604020202020204" pitchFamily="34" charset="0"/>
              </a:rPr>
              <a:t>Cách </a:t>
            </a:r>
            <a:r>
              <a:rPr lang="vi-VN" sz="3500">
                <a:latin typeface="Arial" panose="020B0604020202020204" pitchFamily="34" charset="0"/>
                <a:cs typeface="Arial" panose="020B0604020202020204" pitchFamily="34" charset="0"/>
              </a:rPr>
              <a:t>mạng công nghiệp là cuộc cách mạng trong lĩnh vực sản xuất khi ứng dụng các thành tựu khoa học và công nghệ vào cuộc sống, mang lại sự thay đổi sâu sắc mọi mặt đời sống xã hội. </a:t>
            </a:r>
            <a:endParaRPr lang="en-US" sz="3500">
              <a:latin typeface="Arial" panose="020B0604020202020204" pitchFamily="34" charset="0"/>
              <a:cs typeface="Arial" panose="020B0604020202020204" pitchFamily="34" charset="0"/>
            </a:endParaRPr>
          </a:p>
          <a:p>
            <a:pPr>
              <a:lnSpc>
                <a:spcPct val="150000"/>
              </a:lnSpc>
            </a:pP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68104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13" name="TextBox 12"/>
          <p:cNvSpPr txBox="1"/>
          <p:nvPr/>
        </p:nvSpPr>
        <p:spPr>
          <a:xfrm>
            <a:off x="5259040" y="2065020"/>
            <a:ext cx="11807697" cy="2516073"/>
          </a:xfrm>
          <a:prstGeom prst="rect">
            <a:avLst/>
          </a:prstGeom>
          <a:noFill/>
        </p:spPr>
        <p:txBody>
          <a:bodyPr wrap="square" rtlCol="0" anchor="ctr">
            <a:spAutoFit/>
          </a:bodyPr>
          <a:lstStyle/>
          <a:p>
            <a:pPr marL="457200" indent="-457200">
              <a:lnSpc>
                <a:spcPct val="150000"/>
              </a:lnSpc>
              <a:buFont typeface="Wingdings" panose="05000000000000000000" pitchFamily="2" charset="2"/>
              <a:buChar char="Ø"/>
            </a:pPr>
            <a:r>
              <a:rPr lang="en-US" sz="3500" b="1" smtClean="0">
                <a:latin typeface="Arial" panose="020B0604020202020204" pitchFamily="34" charset="0"/>
                <a:cs typeface="Arial" panose="020B0604020202020204" pitchFamily="34" charset="0"/>
              </a:rPr>
              <a:t>Điều kiện: </a:t>
            </a:r>
          </a:p>
          <a:p>
            <a:pPr>
              <a:lnSpc>
                <a:spcPct val="150000"/>
              </a:lnSpc>
            </a:pPr>
            <a:r>
              <a:rPr lang="en-US" sz="3500" smtClean="0">
                <a:latin typeface="Arial" panose="020B0604020202020204" pitchFamily="34" charset="0"/>
                <a:cs typeface="Arial" panose="020B0604020202020204" pitchFamily="34" charset="0"/>
              </a:rPr>
              <a:t>Cách mạng công nghiệp chỉ diễn ra khi có sự đột phá về công nghệ.</a:t>
            </a:r>
            <a:endParaRPr lang="en-US" sz="35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rcRect/>
          <a:stretch>
            <a:fillRect/>
          </a:stretch>
        </p:blipFill>
        <p:spPr>
          <a:xfrm>
            <a:off x="1259523" y="2065020"/>
            <a:ext cx="4536567" cy="8229600"/>
          </a:xfrm>
          <a:prstGeom prst="rect">
            <a:avLst/>
          </a:prstGeom>
        </p:spPr>
      </p:pic>
      <p:pic>
        <p:nvPicPr>
          <p:cNvPr id="10" name="Picture 9"/>
          <p:cNvPicPr>
            <a:picLocks noChangeAspect="1"/>
          </p:cNvPicPr>
          <p:nvPr/>
        </p:nvPicPr>
        <p:blipFill rotWithShape="1">
          <a:blip r:embed="rId7"/>
          <a:srcRect l="6296" r="8199"/>
          <a:stretch/>
        </p:blipFill>
        <p:spPr>
          <a:xfrm>
            <a:off x="6158051" y="4758870"/>
            <a:ext cx="3691079" cy="3380455"/>
          </a:xfrm>
          <a:prstGeom prst="ellipse">
            <a:avLst/>
          </a:prstGeom>
          <a:ln w="57150">
            <a:solidFill>
              <a:srgbClr val="00B050"/>
            </a:solidFill>
          </a:ln>
        </p:spPr>
      </p:pic>
      <p:pic>
        <p:nvPicPr>
          <p:cNvPr id="12" name="Picture 11"/>
          <p:cNvPicPr>
            <a:picLocks noChangeAspect="1"/>
          </p:cNvPicPr>
          <p:nvPr/>
        </p:nvPicPr>
        <p:blipFill rotWithShape="1">
          <a:blip r:embed="rId8"/>
          <a:srcRect r="30529"/>
          <a:stretch/>
        </p:blipFill>
        <p:spPr>
          <a:xfrm>
            <a:off x="12377320" y="4793122"/>
            <a:ext cx="3640193" cy="3493238"/>
          </a:xfrm>
          <a:prstGeom prst="ellipse">
            <a:avLst/>
          </a:prstGeom>
          <a:ln w="57150">
            <a:solidFill>
              <a:srgbClr val="00B050"/>
            </a:solidFill>
          </a:ln>
        </p:spPr>
      </p:pic>
      <p:sp>
        <p:nvSpPr>
          <p:cNvPr id="14" name="Right Arrow 13"/>
          <p:cNvSpPr/>
          <p:nvPr/>
        </p:nvSpPr>
        <p:spPr>
          <a:xfrm>
            <a:off x="10363200" y="5905500"/>
            <a:ext cx="1350217"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69509" y="8460139"/>
            <a:ext cx="3505457" cy="553998"/>
          </a:xfrm>
          <a:prstGeom prst="rect">
            <a:avLst/>
          </a:prstGeom>
          <a:noFill/>
        </p:spPr>
        <p:txBody>
          <a:bodyPr wrap="square" rtlCol="0">
            <a:spAutoFit/>
          </a:bodyPr>
          <a:lstStyle/>
          <a:p>
            <a:pPr algn="ctr"/>
            <a:r>
              <a:rPr lang="en-US" sz="3000" b="1" smtClean="0">
                <a:solidFill>
                  <a:srgbClr val="002060"/>
                </a:solidFill>
                <a:latin typeface="Arial" panose="020B0604020202020204" pitchFamily="34" charset="0"/>
                <a:cs typeface="Arial" panose="020B0604020202020204" pitchFamily="34" charset="0"/>
              </a:rPr>
              <a:t>Bản đồ</a:t>
            </a:r>
            <a:endParaRPr lang="en-US" sz="3000" b="1">
              <a:solidFill>
                <a:srgbClr val="002060"/>
              </a:solidFill>
              <a:latin typeface="Arial" panose="020B0604020202020204" pitchFamily="34" charset="0"/>
              <a:cs typeface="Arial" panose="020B0604020202020204" pitchFamily="34" charset="0"/>
            </a:endParaRPr>
          </a:p>
        </p:txBody>
      </p:sp>
      <p:sp>
        <p:nvSpPr>
          <p:cNvPr id="17" name="TextBox 16"/>
          <p:cNvSpPr txBox="1"/>
          <p:nvPr/>
        </p:nvSpPr>
        <p:spPr>
          <a:xfrm>
            <a:off x="11911684" y="8491915"/>
            <a:ext cx="4571464" cy="553998"/>
          </a:xfrm>
          <a:prstGeom prst="rect">
            <a:avLst/>
          </a:prstGeom>
          <a:noFill/>
        </p:spPr>
        <p:txBody>
          <a:bodyPr wrap="square" rtlCol="0">
            <a:spAutoFit/>
          </a:bodyPr>
          <a:lstStyle/>
          <a:p>
            <a:pPr algn="ctr"/>
            <a:r>
              <a:rPr lang="en-US" sz="3000" b="1" smtClean="0">
                <a:solidFill>
                  <a:srgbClr val="002060"/>
                </a:solidFill>
                <a:latin typeface="Arial" panose="020B0604020202020204" pitchFamily="34" charset="0"/>
                <a:cs typeface="Arial" panose="020B0604020202020204" pitchFamily="34" charset="0"/>
              </a:rPr>
              <a:t>Điện thoại thông minh</a:t>
            </a:r>
            <a:endParaRPr lang="en-US" sz="3000"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02992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5" name="TextBox 4"/>
          <p:cNvSpPr txBox="1"/>
          <p:nvPr/>
        </p:nvSpPr>
        <p:spPr>
          <a:xfrm>
            <a:off x="3807193" y="1741929"/>
            <a:ext cx="10591800" cy="630942"/>
          </a:xfrm>
          <a:prstGeom prst="rect">
            <a:avLst/>
          </a:prstGeom>
          <a:noFill/>
        </p:spPr>
        <p:txBody>
          <a:bodyPr wrap="square" rtlCol="0">
            <a:spAutoFit/>
          </a:bodyPr>
          <a:lstStyle/>
          <a:p>
            <a:r>
              <a:rPr lang="en-US" sz="3500" b="1" smtClean="0">
                <a:latin typeface="Arial" panose="020B0604020202020204" pitchFamily="34" charset="0"/>
                <a:cs typeface="Arial" panose="020B0604020202020204" pitchFamily="34" charset="0"/>
              </a:rPr>
              <a:t>Các cuộc cách mạng công nghiệp trong lịch sử</a:t>
            </a:r>
            <a:endParaRPr lang="en-US" sz="3500" b="1">
              <a:latin typeface="Arial" panose="020B0604020202020204" pitchFamily="34" charset="0"/>
              <a:cs typeface="Arial" panose="020B0604020202020204" pitchFamily="34" charset="0"/>
            </a:endParaRPr>
          </a:p>
        </p:txBody>
      </p:sp>
      <p:sp>
        <p:nvSpPr>
          <p:cNvPr id="9" name="Chevron 8"/>
          <p:cNvSpPr/>
          <p:nvPr/>
        </p:nvSpPr>
        <p:spPr>
          <a:xfrm>
            <a:off x="1111059" y="4298960"/>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bg1"/>
                </a:solidFill>
                <a:latin typeface="Arial" panose="020B0604020202020204" pitchFamily="34" charset="0"/>
                <a:cs typeface="Arial" panose="020B0604020202020204" pitchFamily="34" charset="0"/>
              </a:rPr>
              <a:t>Lần thứ nhất</a:t>
            </a:r>
          </a:p>
        </p:txBody>
      </p:sp>
      <p:pic>
        <p:nvPicPr>
          <p:cNvPr id="16" name="Picture 15"/>
          <p:cNvPicPr>
            <a:picLocks noChangeAspect="1"/>
          </p:cNvPicPr>
          <p:nvPr/>
        </p:nvPicPr>
        <p:blipFill>
          <a:blip r:embed="rId6"/>
          <a:stretch>
            <a:fillRect/>
          </a:stretch>
        </p:blipFill>
        <p:spPr>
          <a:xfrm>
            <a:off x="2704822" y="2835920"/>
            <a:ext cx="1376216" cy="1376216"/>
          </a:xfrm>
          <a:prstGeom prst="rect">
            <a:avLst/>
          </a:prstGeom>
        </p:spPr>
      </p:pic>
      <p:sp>
        <p:nvSpPr>
          <p:cNvPr id="19" name="Chevron 18"/>
          <p:cNvSpPr/>
          <p:nvPr/>
        </p:nvSpPr>
        <p:spPr>
          <a:xfrm>
            <a:off x="4825873" y="4242699"/>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smtClean="0">
                <a:solidFill>
                  <a:schemeClr val="bg1"/>
                </a:solidFill>
                <a:latin typeface="Arial" panose="020B0604020202020204" pitchFamily="34" charset="0"/>
                <a:cs typeface="Arial" panose="020B0604020202020204" pitchFamily="34" charset="0"/>
              </a:rPr>
              <a:t>Lần thứ hai</a:t>
            </a:r>
          </a:p>
        </p:txBody>
      </p:sp>
      <p:sp>
        <p:nvSpPr>
          <p:cNvPr id="20" name="Chevron 19"/>
          <p:cNvSpPr/>
          <p:nvPr/>
        </p:nvSpPr>
        <p:spPr>
          <a:xfrm>
            <a:off x="8653208" y="4221997"/>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bg1"/>
                </a:solidFill>
                <a:latin typeface="Arial" panose="020B0604020202020204" pitchFamily="34" charset="0"/>
                <a:cs typeface="Arial" panose="020B0604020202020204" pitchFamily="34" charset="0"/>
              </a:rPr>
              <a:t>Lần thứ ba</a:t>
            </a:r>
            <a:endParaRPr lang="en-US" sz="3000" b="1">
              <a:solidFill>
                <a:schemeClr val="bg1"/>
              </a:solidFill>
              <a:latin typeface="Arial" panose="020B0604020202020204" pitchFamily="34" charset="0"/>
              <a:cs typeface="Arial" panose="020B0604020202020204" pitchFamily="34" charset="0"/>
            </a:endParaRPr>
          </a:p>
        </p:txBody>
      </p:sp>
      <p:sp>
        <p:nvSpPr>
          <p:cNvPr id="22" name="Chevron 21"/>
          <p:cNvSpPr/>
          <p:nvPr/>
        </p:nvSpPr>
        <p:spPr>
          <a:xfrm>
            <a:off x="12480543" y="4221997"/>
            <a:ext cx="4543425" cy="1905000"/>
          </a:xfrm>
          <a:prstGeom prst="chevron">
            <a:avLst/>
          </a:prstGeom>
          <a:solidFill>
            <a:srgbClr val="FF993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smtClean="0">
                <a:solidFill>
                  <a:schemeClr val="bg1"/>
                </a:solidFill>
                <a:latin typeface="Arial" panose="020B0604020202020204" pitchFamily="34" charset="0"/>
                <a:cs typeface="Arial" panose="020B0604020202020204" pitchFamily="34" charset="0"/>
              </a:rPr>
              <a:t>Lần thứ tư</a:t>
            </a:r>
            <a:endParaRPr lang="en-US" sz="3000" b="1">
              <a:solidFill>
                <a:schemeClr val="bg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7"/>
          <a:stretch>
            <a:fillRect/>
          </a:stretch>
        </p:blipFill>
        <p:spPr>
          <a:xfrm>
            <a:off x="6098782" y="2763406"/>
            <a:ext cx="1359600" cy="1359600"/>
          </a:xfrm>
          <a:prstGeom prst="rect">
            <a:avLst/>
          </a:prstGeom>
        </p:spPr>
      </p:pic>
      <p:pic>
        <p:nvPicPr>
          <p:cNvPr id="23" name="Picture 22"/>
          <p:cNvPicPr>
            <a:picLocks noChangeAspect="1"/>
          </p:cNvPicPr>
          <p:nvPr/>
        </p:nvPicPr>
        <p:blipFill>
          <a:blip r:embed="rId8"/>
          <a:stretch>
            <a:fillRect/>
          </a:stretch>
        </p:blipFill>
        <p:spPr>
          <a:xfrm>
            <a:off x="9782888" y="2749533"/>
            <a:ext cx="1355461" cy="1355461"/>
          </a:xfrm>
          <a:prstGeom prst="rect">
            <a:avLst/>
          </a:prstGeom>
        </p:spPr>
      </p:pic>
      <p:pic>
        <p:nvPicPr>
          <p:cNvPr id="24" name="Picture 23"/>
          <p:cNvPicPr>
            <a:picLocks noChangeAspect="1"/>
          </p:cNvPicPr>
          <p:nvPr/>
        </p:nvPicPr>
        <p:blipFill>
          <a:blip r:embed="rId9"/>
          <a:stretch>
            <a:fillRect/>
          </a:stretch>
        </p:blipFill>
        <p:spPr>
          <a:xfrm>
            <a:off x="14142655" y="2823220"/>
            <a:ext cx="1219200" cy="1219200"/>
          </a:xfrm>
          <a:prstGeom prst="rect">
            <a:avLst/>
          </a:prstGeom>
        </p:spPr>
      </p:pic>
      <p:sp>
        <p:nvSpPr>
          <p:cNvPr id="25" name="TextBox 24"/>
          <p:cNvSpPr txBox="1"/>
          <p:nvPr/>
        </p:nvSpPr>
        <p:spPr>
          <a:xfrm>
            <a:off x="1693765" y="6503612"/>
            <a:ext cx="3151776" cy="2416239"/>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Động cơ hơi nước và cơ giới hoá</a:t>
            </a:r>
            <a:endParaRPr lang="en-US" sz="3500">
              <a:latin typeface="Arial" panose="020B0604020202020204" pitchFamily="34" charset="0"/>
              <a:cs typeface="Arial" panose="020B0604020202020204" pitchFamily="34" charset="0"/>
            </a:endParaRPr>
          </a:p>
        </p:txBody>
      </p:sp>
      <p:sp>
        <p:nvSpPr>
          <p:cNvPr id="26" name="TextBox 25"/>
          <p:cNvSpPr txBox="1"/>
          <p:nvPr/>
        </p:nvSpPr>
        <p:spPr>
          <a:xfrm>
            <a:off x="5228852" y="6501072"/>
            <a:ext cx="3151776" cy="2516073"/>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Năng lượng điện và sản xuất hàng loạt</a:t>
            </a:r>
            <a:endParaRPr lang="en-US" sz="3500">
              <a:latin typeface="Arial" panose="020B0604020202020204" pitchFamily="34" charset="0"/>
              <a:cs typeface="Arial" panose="020B0604020202020204" pitchFamily="34" charset="0"/>
            </a:endParaRPr>
          </a:p>
        </p:txBody>
      </p:sp>
      <p:sp>
        <p:nvSpPr>
          <p:cNvPr id="27" name="TextBox 26"/>
          <p:cNvSpPr txBox="1"/>
          <p:nvPr/>
        </p:nvSpPr>
        <p:spPr>
          <a:xfrm>
            <a:off x="9147250" y="6501072"/>
            <a:ext cx="3151776" cy="2516073"/>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Công nghệ thông tin và tự động hoá</a:t>
            </a:r>
            <a:endParaRPr lang="en-US" sz="3500">
              <a:latin typeface="Arial" panose="020B0604020202020204" pitchFamily="34" charset="0"/>
              <a:cs typeface="Arial" panose="020B0604020202020204" pitchFamily="34" charset="0"/>
            </a:endParaRPr>
          </a:p>
        </p:txBody>
      </p:sp>
      <p:sp>
        <p:nvSpPr>
          <p:cNvPr id="28" name="TextBox 27"/>
          <p:cNvSpPr txBox="1"/>
          <p:nvPr/>
        </p:nvSpPr>
        <p:spPr>
          <a:xfrm>
            <a:off x="13061768" y="6501072"/>
            <a:ext cx="3151776" cy="2416239"/>
          </a:xfrm>
          <a:prstGeom prst="rect">
            <a:avLst/>
          </a:prstGeom>
          <a:noFill/>
        </p:spPr>
        <p:txBody>
          <a:bodyPr wrap="square" rtlCol="0">
            <a:spAutoFit/>
          </a:bodyPr>
          <a:lstStyle/>
          <a:p>
            <a:pPr algn="ctr">
              <a:lnSpc>
                <a:spcPct val="150000"/>
              </a:lnSpc>
            </a:pPr>
            <a:r>
              <a:rPr lang="en-US" sz="3500" smtClean="0">
                <a:latin typeface="Arial" panose="020B0604020202020204" pitchFamily="34" charset="0"/>
                <a:cs typeface="Arial" panose="020B0604020202020204" pitchFamily="34" charset="0"/>
              </a:rPr>
              <a:t>Công nghệ số và trí tuệ </a:t>
            </a:r>
          </a:p>
          <a:p>
            <a:pPr algn="ctr">
              <a:lnSpc>
                <a:spcPct val="150000"/>
              </a:lnSpc>
            </a:pPr>
            <a:r>
              <a:rPr lang="en-US" sz="3500" smtClean="0">
                <a:latin typeface="Arial" panose="020B0604020202020204" pitchFamily="34" charset="0"/>
                <a:cs typeface="Arial" panose="020B0604020202020204" pitchFamily="34" charset="0"/>
              </a:rPr>
              <a:t>nhân tạo</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45786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barn(inVertical)">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9" grpId="0" animBg="1"/>
      <p:bldP spid="20" grpId="0" animBg="1"/>
      <p:bldP spid="22" grpId="0" animBg="1"/>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E7F96"/>
        </a:solidFill>
        <a:effectLst/>
      </p:bgPr>
    </p:bg>
    <p:spTree>
      <p:nvGrpSpPr>
        <p:cNvPr id="1" name=""/>
        <p:cNvGrpSpPr/>
        <p:nvPr/>
      </p:nvGrpSpPr>
      <p:grpSpPr>
        <a:xfrm>
          <a:off x="0" y="0"/>
          <a:ext cx="0" cy="0"/>
          <a:chOff x="0" y="0"/>
          <a:chExt cx="0" cy="0"/>
        </a:xfrm>
      </p:grpSpPr>
      <p:pic>
        <p:nvPicPr>
          <p:cNvPr id="21"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199" y="0"/>
            <a:ext cx="1733359" cy="4114800"/>
          </a:xfrm>
          <a:prstGeom prst="rect">
            <a:avLst/>
          </a:prstGeom>
        </p:spPr>
      </p:pic>
      <p:grpSp>
        <p:nvGrpSpPr>
          <p:cNvPr id="2" name="Group 2"/>
          <p:cNvGrpSpPr/>
          <p:nvPr/>
        </p:nvGrpSpPr>
        <p:grpSpPr>
          <a:xfrm>
            <a:off x="946886" y="1028700"/>
            <a:ext cx="16312414" cy="8229600"/>
            <a:chOff x="0" y="0"/>
            <a:chExt cx="12509148" cy="6310855"/>
          </a:xfrm>
        </p:grpSpPr>
        <p:sp>
          <p:nvSpPr>
            <p:cNvPr id="3" name="Freeform 3"/>
            <p:cNvSpPr/>
            <p:nvPr/>
          </p:nvSpPr>
          <p:spPr>
            <a:xfrm>
              <a:off x="31750" y="31750"/>
              <a:ext cx="12445648" cy="6247355"/>
            </a:xfrm>
            <a:custGeom>
              <a:avLst/>
              <a:gdLst/>
              <a:ahLst/>
              <a:cxnLst/>
              <a:rect l="l" t="t" r="r" b="b"/>
              <a:pathLst>
                <a:path w="12445648" h="6247355">
                  <a:moveTo>
                    <a:pt x="12352937" y="6247355"/>
                  </a:moveTo>
                  <a:lnTo>
                    <a:pt x="92710" y="6247355"/>
                  </a:lnTo>
                  <a:cubicBezTo>
                    <a:pt x="41910" y="6247355"/>
                    <a:pt x="0" y="6205445"/>
                    <a:pt x="0" y="6154645"/>
                  </a:cubicBezTo>
                  <a:lnTo>
                    <a:pt x="0" y="92710"/>
                  </a:lnTo>
                  <a:cubicBezTo>
                    <a:pt x="0" y="41910"/>
                    <a:pt x="41910" y="0"/>
                    <a:pt x="92710" y="0"/>
                  </a:cubicBezTo>
                  <a:lnTo>
                    <a:pt x="12351668" y="0"/>
                  </a:lnTo>
                  <a:cubicBezTo>
                    <a:pt x="12402468" y="0"/>
                    <a:pt x="12444378" y="41910"/>
                    <a:pt x="12444378" y="92710"/>
                  </a:cubicBezTo>
                  <a:lnTo>
                    <a:pt x="12444378" y="6153375"/>
                  </a:lnTo>
                  <a:cubicBezTo>
                    <a:pt x="12445648" y="6205445"/>
                    <a:pt x="12403737" y="6247355"/>
                    <a:pt x="12352937" y="6247355"/>
                  </a:cubicBezTo>
                  <a:close/>
                </a:path>
              </a:pathLst>
            </a:custGeom>
            <a:solidFill>
              <a:srgbClr val="FFFFFF"/>
            </a:solidFill>
          </p:spPr>
        </p:sp>
        <p:sp>
          <p:nvSpPr>
            <p:cNvPr id="4" name="Freeform 4"/>
            <p:cNvSpPr/>
            <p:nvPr/>
          </p:nvSpPr>
          <p:spPr>
            <a:xfrm>
              <a:off x="0" y="0"/>
              <a:ext cx="12509148" cy="6310855"/>
            </a:xfrm>
            <a:custGeom>
              <a:avLst/>
              <a:gdLst/>
              <a:ahLst/>
              <a:cxnLst/>
              <a:rect l="l" t="t" r="r" b="b"/>
              <a:pathLst>
                <a:path w="12509148" h="6310855">
                  <a:moveTo>
                    <a:pt x="12384687" y="59690"/>
                  </a:moveTo>
                  <a:cubicBezTo>
                    <a:pt x="12420247" y="59690"/>
                    <a:pt x="12449458" y="88900"/>
                    <a:pt x="12449458" y="124460"/>
                  </a:cubicBezTo>
                  <a:lnTo>
                    <a:pt x="12449458" y="6186395"/>
                  </a:lnTo>
                  <a:cubicBezTo>
                    <a:pt x="12449458" y="6221955"/>
                    <a:pt x="12420247" y="6251165"/>
                    <a:pt x="12384687" y="6251165"/>
                  </a:cubicBezTo>
                  <a:lnTo>
                    <a:pt x="124460" y="6251165"/>
                  </a:lnTo>
                  <a:cubicBezTo>
                    <a:pt x="88900" y="6251165"/>
                    <a:pt x="59690" y="6221955"/>
                    <a:pt x="59690" y="6186395"/>
                  </a:cubicBezTo>
                  <a:lnTo>
                    <a:pt x="59690" y="124460"/>
                  </a:lnTo>
                  <a:cubicBezTo>
                    <a:pt x="59690" y="88900"/>
                    <a:pt x="88900" y="59690"/>
                    <a:pt x="124460" y="59690"/>
                  </a:cubicBezTo>
                  <a:lnTo>
                    <a:pt x="12384687" y="59690"/>
                  </a:lnTo>
                  <a:moveTo>
                    <a:pt x="12384687" y="0"/>
                  </a:moveTo>
                  <a:lnTo>
                    <a:pt x="124460" y="0"/>
                  </a:lnTo>
                  <a:cubicBezTo>
                    <a:pt x="55880" y="0"/>
                    <a:pt x="0" y="55880"/>
                    <a:pt x="0" y="124460"/>
                  </a:cubicBezTo>
                  <a:lnTo>
                    <a:pt x="0" y="6186395"/>
                  </a:lnTo>
                  <a:cubicBezTo>
                    <a:pt x="0" y="6254975"/>
                    <a:pt x="55880" y="6310855"/>
                    <a:pt x="124460" y="6310855"/>
                  </a:cubicBezTo>
                  <a:lnTo>
                    <a:pt x="12384687" y="6310855"/>
                  </a:lnTo>
                  <a:cubicBezTo>
                    <a:pt x="12453268" y="6310855"/>
                    <a:pt x="12509148" y="6254975"/>
                    <a:pt x="12509148" y="6186395"/>
                  </a:cubicBezTo>
                  <a:lnTo>
                    <a:pt x="12509148" y="124460"/>
                  </a:lnTo>
                  <a:cubicBezTo>
                    <a:pt x="12509148" y="55880"/>
                    <a:pt x="12453268" y="0"/>
                    <a:pt x="12384687" y="0"/>
                  </a:cubicBezTo>
                  <a:close/>
                </a:path>
              </a:pathLst>
            </a:custGeom>
            <a:solidFill>
              <a:srgbClr val="525252"/>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13544" y="703888"/>
            <a:ext cx="815504" cy="1935914"/>
          </a:xfrm>
          <a:prstGeom prst="rect">
            <a:avLst/>
          </a:prstGeom>
        </p:spPr>
      </p:pic>
      <p:sp>
        <p:nvSpPr>
          <p:cNvPr id="6" name="Rectangle 5"/>
          <p:cNvSpPr/>
          <p:nvPr/>
        </p:nvSpPr>
        <p:spPr>
          <a:xfrm>
            <a:off x="1447800" y="1485900"/>
            <a:ext cx="10155344" cy="784830"/>
          </a:xfrm>
          <a:prstGeom prst="rect">
            <a:avLst/>
          </a:prstGeom>
        </p:spPr>
        <p:txBody>
          <a:bodyPr wrap="none">
            <a:spAutoFit/>
          </a:bodyPr>
          <a:lstStyle/>
          <a:p>
            <a:r>
              <a:rPr lang="en-US" sz="4500" b="1">
                <a:latin typeface="Arial" panose="020B0604020202020204" pitchFamily="34" charset="0"/>
                <a:cs typeface="Arial" panose="020B0604020202020204" pitchFamily="34" charset="0"/>
              </a:rPr>
              <a:t>II. Các cuộc cách mạng công nghiệp</a:t>
            </a:r>
          </a:p>
        </p:txBody>
      </p:sp>
      <p:sp>
        <p:nvSpPr>
          <p:cNvPr id="8" name="Rectangle 7"/>
          <p:cNvSpPr/>
          <p:nvPr/>
        </p:nvSpPr>
        <p:spPr>
          <a:xfrm>
            <a:off x="1478280" y="2572682"/>
            <a:ext cx="8619667" cy="630942"/>
          </a:xfrm>
          <a:prstGeom prst="rect">
            <a:avLst/>
          </a:prstGeom>
        </p:spPr>
        <p:txBody>
          <a:bodyPr wrap="none">
            <a:spAutoFit/>
          </a:bodyPr>
          <a:lstStyle/>
          <a:p>
            <a:r>
              <a:rPr lang="en-US" sz="3500" b="1">
                <a:solidFill>
                  <a:srgbClr val="FF0000"/>
                </a:solidFill>
                <a:latin typeface="Arial" panose="020B0604020202020204" pitchFamily="34" charset="0"/>
                <a:cs typeface="Arial" panose="020B0604020202020204" pitchFamily="34" charset="0"/>
              </a:rPr>
              <a:t>1. Cách mạng công nghiệp lần thứ nhất</a:t>
            </a:r>
          </a:p>
        </p:txBody>
      </p:sp>
      <p:pic>
        <p:nvPicPr>
          <p:cNvPr id="10" name="Picture 9"/>
          <p:cNvPicPr>
            <a:picLocks noChangeAspect="1"/>
          </p:cNvPicPr>
          <p:nvPr/>
        </p:nvPicPr>
        <p:blipFill>
          <a:blip r:embed="rId6"/>
          <a:stretch>
            <a:fillRect/>
          </a:stretch>
        </p:blipFill>
        <p:spPr>
          <a:xfrm>
            <a:off x="1752600" y="4991100"/>
            <a:ext cx="8081058" cy="3609638"/>
          </a:xfrm>
          <a:prstGeom prst="rect">
            <a:avLst/>
          </a:prstGeom>
        </p:spPr>
      </p:pic>
      <p:sp>
        <p:nvSpPr>
          <p:cNvPr id="11" name="Rounded Rectangular Callout 10"/>
          <p:cNvSpPr/>
          <p:nvPr/>
        </p:nvSpPr>
        <p:spPr>
          <a:xfrm>
            <a:off x="1143000" y="3623017"/>
            <a:ext cx="3766209" cy="933450"/>
          </a:xfrm>
          <a:prstGeom prst="wedgeRoundRectCallout">
            <a:avLst>
              <a:gd name="adj1" fmla="val 49385"/>
              <a:gd name="adj2" fmla="val 81588"/>
              <a:gd name="adj3" fmla="val 16667"/>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smtClean="0">
                <a:solidFill>
                  <a:schemeClr val="tx1"/>
                </a:solidFill>
                <a:latin typeface="Arial" panose="020B0604020202020204" pitchFamily="34" charset="0"/>
                <a:cs typeface="Arial" panose="020B0604020202020204" pitchFamily="34" charset="0"/>
              </a:rPr>
              <a:t>Thảo luận nhóm</a:t>
            </a:r>
            <a:endParaRPr lang="en-US" sz="3500">
              <a:solidFill>
                <a:schemeClr val="tx1"/>
              </a:solidFill>
              <a:latin typeface="Arial" panose="020B0604020202020204" pitchFamily="34" charset="0"/>
              <a:cs typeface="Arial" panose="020B0604020202020204" pitchFamily="34" charset="0"/>
            </a:endParaRPr>
          </a:p>
        </p:txBody>
      </p:sp>
      <p:sp>
        <p:nvSpPr>
          <p:cNvPr id="12" name="Oval Callout 11"/>
          <p:cNvSpPr/>
          <p:nvPr/>
        </p:nvSpPr>
        <p:spPr>
          <a:xfrm>
            <a:off x="9557687" y="2933700"/>
            <a:ext cx="7966662" cy="4419600"/>
          </a:xfrm>
          <a:prstGeom prst="wedgeEllipseCallout">
            <a:avLst>
              <a:gd name="adj1" fmla="val 56196"/>
              <a:gd name="adj2" fmla="val 52844"/>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a:solidFill>
                  <a:schemeClr val="tx1"/>
                </a:solidFill>
                <a:latin typeface="Arial" panose="020B0604020202020204" pitchFamily="34" charset="0"/>
                <a:cs typeface="Arial" panose="020B0604020202020204" pitchFamily="34" charset="0"/>
              </a:rPr>
              <a:t>Theo em, sự ra đời của động cơ hơi nước đã tác động đến sản xuất và cuộc sống như thế nào? </a:t>
            </a:r>
          </a:p>
        </p:txBody>
      </p:sp>
    </p:spTree>
    <p:extLst>
      <p:ext uri="{BB962C8B-B14F-4D97-AF65-F5344CB8AC3E}">
        <p14:creationId xmlns:p14="http://schemas.microsoft.com/office/powerpoint/2010/main" val="230989311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TotalTime>
  <Words>1503</Words>
  <Application>Microsoft Office PowerPoint</Application>
  <PresentationFormat>Custom</PresentationFormat>
  <Paragraphs>129</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homophones quiz presentation</dc:title>
  <dc:creator>ADMIN</dc:creator>
  <cp:lastModifiedBy>ADMIN</cp:lastModifiedBy>
  <cp:revision>29</cp:revision>
  <dcterms:created xsi:type="dcterms:W3CDTF">2006-08-16T00:00:00Z</dcterms:created>
  <dcterms:modified xsi:type="dcterms:W3CDTF">2022-10-31T04:49:56Z</dcterms:modified>
  <dc:identifier>DAFJ6jYhLZs</dc:identifier>
</cp:coreProperties>
</file>